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70" r:id="rId2"/>
    <p:sldId id="272" r:id="rId3"/>
    <p:sldId id="258" r:id="rId4"/>
    <p:sldId id="259" r:id="rId5"/>
    <p:sldId id="262" r:id="rId6"/>
    <p:sldId id="269" r:id="rId7"/>
    <p:sldId id="264" r:id="rId8"/>
    <p:sldId id="268" r:id="rId9"/>
    <p:sldId id="265" r:id="rId10"/>
    <p:sldId id="266" r:id="rId11"/>
    <p:sldId id="267" r:id="rId12"/>
    <p:sldId id="261" r:id="rId13"/>
  </p:sldIdLst>
  <p:sldSz cx="9144000" cy="6858000" type="screen4x3"/>
  <p:notesSz cx="6858000" cy="9144000"/>
  <p:defaultTextStyle>
    <a:defPPr>
      <a:defRPr lang="he-IL"/>
    </a:defPPr>
    <a:lvl1pPr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r" defTabSz="914400" rtl="1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r" defTabSz="914400" rtl="1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r" defTabSz="914400" rtl="1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r" defTabSz="914400" rtl="1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  <a:srgbClr val="003300"/>
    <a:srgbClr val="FA4208"/>
    <a:srgbClr val="E34E1F"/>
    <a:srgbClr val="CC66FF"/>
    <a:srgbClr val="CCFFCC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0275" autoAdjust="0"/>
    <p:restoredTop sz="94550" autoAdjust="0"/>
  </p:normalViewPr>
  <p:slideViewPr>
    <p:cSldViewPr>
      <p:cViewPr varScale="1">
        <p:scale>
          <a:sx n="63" d="100"/>
          <a:sy n="63" d="100"/>
        </p:scale>
        <p:origin x="1992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C75B2DFF-F366-8CC5-49A9-7ECC995DE7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כותרת משנה 2">
            <a:extLst>
              <a:ext uri="{FF2B5EF4-FFF2-40B4-BE49-F238E27FC236}">
                <a16:creationId xmlns:a16="http://schemas.microsoft.com/office/drawing/2014/main" id="{C8207783-3171-7067-89E9-D16F2E556D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/>
              <a:t>לחץ כדי לערוך סגנון כותרת משנה של תבנית בסיס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3A9E5B08-DC40-2E4E-7BB3-BE664D662A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9576CF5D-5615-8AB2-8626-A384EE4741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73610BB3-4C60-972A-FB02-EB63E67A6D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4B110E-E8AD-4EC1-9056-91D4D8DD5D62}" type="slidenum">
              <a:rPr lang="he-IL" altLang="he-IL"/>
              <a:pPr/>
              <a:t>‹#›</a:t>
            </a:fld>
            <a:endParaRPr lang="en-US" altLang="he-IL"/>
          </a:p>
        </p:txBody>
      </p:sp>
    </p:spTree>
    <p:extLst>
      <p:ext uri="{BB962C8B-B14F-4D97-AF65-F5344CB8AC3E}">
        <p14:creationId xmlns:p14="http://schemas.microsoft.com/office/powerpoint/2010/main" val="6310317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6ED54680-D872-ACD3-9385-C022574141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>
            <a:extLst>
              <a:ext uri="{FF2B5EF4-FFF2-40B4-BE49-F238E27FC236}">
                <a16:creationId xmlns:a16="http://schemas.microsoft.com/office/drawing/2014/main" id="{824F8C23-D9C5-93F8-FD4A-87400030F6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1C7F17CD-2BC2-49C8-D2F3-855E7CD446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DCC8E6D1-C8E3-FC13-4F85-9B4D10A939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9343F26A-6CDC-5E63-1629-372D1BFC2F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C71B3D-733D-42AD-B8C4-0DBD067923BF}" type="slidenum">
              <a:rPr lang="he-IL" altLang="he-IL"/>
              <a:pPr/>
              <a:t>‹#›</a:t>
            </a:fld>
            <a:endParaRPr lang="en-US" altLang="he-IL"/>
          </a:p>
        </p:txBody>
      </p:sp>
    </p:spTree>
    <p:extLst>
      <p:ext uri="{BB962C8B-B14F-4D97-AF65-F5344CB8AC3E}">
        <p14:creationId xmlns:p14="http://schemas.microsoft.com/office/powerpoint/2010/main" val="24228979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>
            <a:extLst>
              <a:ext uri="{FF2B5EF4-FFF2-40B4-BE49-F238E27FC236}">
                <a16:creationId xmlns:a16="http://schemas.microsoft.com/office/drawing/2014/main" id="{8F0CE407-533B-FF15-B83F-6C3E9428D98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>
            <a:extLst>
              <a:ext uri="{FF2B5EF4-FFF2-40B4-BE49-F238E27FC236}">
                <a16:creationId xmlns:a16="http://schemas.microsoft.com/office/drawing/2014/main" id="{D06F687C-3A7F-DC45-1357-3D98ED1124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49D62CED-B207-6DCC-1F3A-78205B7DBE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C8A793CD-6F49-8B83-EC68-E5F29C1B1C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59C24D88-3BCD-AB44-79A2-611B7EFA5F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7511C1C-12F1-407D-AFAB-1976BDEDE212}" type="slidenum">
              <a:rPr lang="he-IL" altLang="he-IL"/>
              <a:pPr/>
              <a:t>‹#›</a:t>
            </a:fld>
            <a:endParaRPr lang="en-US" altLang="he-IL"/>
          </a:p>
        </p:txBody>
      </p:sp>
    </p:spTree>
    <p:extLst>
      <p:ext uri="{BB962C8B-B14F-4D97-AF65-F5344CB8AC3E}">
        <p14:creationId xmlns:p14="http://schemas.microsoft.com/office/powerpoint/2010/main" val="30359705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8FE1BFAE-612C-5F58-FB7D-D4A04DFA65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1BA2874A-F681-189E-36AB-5856C4CA69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E040D420-11D0-BD44-4C84-D403C67E97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C9B2B3C7-EAF3-4220-710F-AF2A76CB0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FDCDA49A-4747-15FE-8BD3-A087AFF351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A054CD-585E-4408-B4AE-83ED8225E397}" type="slidenum">
              <a:rPr lang="he-IL" altLang="he-IL"/>
              <a:pPr/>
              <a:t>‹#›</a:t>
            </a:fld>
            <a:endParaRPr lang="en-US" altLang="he-IL"/>
          </a:p>
        </p:txBody>
      </p:sp>
    </p:spTree>
    <p:extLst>
      <p:ext uri="{BB962C8B-B14F-4D97-AF65-F5344CB8AC3E}">
        <p14:creationId xmlns:p14="http://schemas.microsoft.com/office/powerpoint/2010/main" val="28340387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745B7896-2D0F-B268-9458-F9A6A93653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9D2DE197-5D16-BDF0-1B8C-638E292C60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AA268FE4-2B59-B068-2B21-580C51415D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DEEA86AF-8D03-E676-5929-ADEE1B403E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F196B0E3-0ABC-2E95-5D60-F70CA0BA44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9F57AF8-3567-4531-B316-38D0313CC475}" type="slidenum">
              <a:rPr lang="he-IL" altLang="he-IL"/>
              <a:pPr/>
              <a:t>‹#›</a:t>
            </a:fld>
            <a:endParaRPr lang="en-US" altLang="he-IL"/>
          </a:p>
        </p:txBody>
      </p:sp>
    </p:spTree>
    <p:extLst>
      <p:ext uri="{BB962C8B-B14F-4D97-AF65-F5344CB8AC3E}">
        <p14:creationId xmlns:p14="http://schemas.microsoft.com/office/powerpoint/2010/main" val="21925696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B5AF0B18-22E6-E683-5524-BA0911642D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0D4E8813-B0A9-3444-83A6-01241648A5F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9267D86D-9B3B-5AF1-7B2F-E64E2DDE15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42FF77AF-B7D0-A76E-F540-7892C2800C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he-IL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D5E85B86-B625-A80B-6FA6-F3C3A9DDC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he-IL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46921C66-12F3-2B62-4042-4946079025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DF702B-1A5E-4AFC-9126-1BA8B2924F9C}" type="slidenum">
              <a:rPr lang="he-IL" altLang="he-IL"/>
              <a:pPr/>
              <a:t>‹#›</a:t>
            </a:fld>
            <a:endParaRPr lang="en-US" altLang="he-IL"/>
          </a:p>
        </p:txBody>
      </p:sp>
    </p:spTree>
    <p:extLst>
      <p:ext uri="{BB962C8B-B14F-4D97-AF65-F5344CB8AC3E}">
        <p14:creationId xmlns:p14="http://schemas.microsoft.com/office/powerpoint/2010/main" val="4588373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5FBBE23E-6527-6891-7807-5C3B00B6F6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4ECAC63A-E351-EABB-BE32-3D8E6E145D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A4783355-47AE-805B-45E6-26FD229C9D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טקסט 4">
            <a:extLst>
              <a:ext uri="{FF2B5EF4-FFF2-40B4-BE49-F238E27FC236}">
                <a16:creationId xmlns:a16="http://schemas.microsoft.com/office/drawing/2014/main" id="{F8E8437F-15DD-0E35-D55E-9C4EAA32E8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6" name="מציין מיקום תוכן 5">
            <a:extLst>
              <a:ext uri="{FF2B5EF4-FFF2-40B4-BE49-F238E27FC236}">
                <a16:creationId xmlns:a16="http://schemas.microsoft.com/office/drawing/2014/main" id="{9B599200-E277-41E6-38DE-C4ECDB74E6A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7" name="מציין מיקום של תאריך 6">
            <a:extLst>
              <a:ext uri="{FF2B5EF4-FFF2-40B4-BE49-F238E27FC236}">
                <a16:creationId xmlns:a16="http://schemas.microsoft.com/office/drawing/2014/main" id="{6A626DF8-2822-5979-8480-7D55AD47C2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he-IL"/>
          </a:p>
        </p:txBody>
      </p:sp>
      <p:sp>
        <p:nvSpPr>
          <p:cNvPr id="8" name="מציין מיקום של כותרת תחתונה 7">
            <a:extLst>
              <a:ext uri="{FF2B5EF4-FFF2-40B4-BE49-F238E27FC236}">
                <a16:creationId xmlns:a16="http://schemas.microsoft.com/office/drawing/2014/main" id="{E048EE5B-FFDB-1E5F-2601-FFB0341420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he-IL"/>
          </a:p>
        </p:txBody>
      </p:sp>
      <p:sp>
        <p:nvSpPr>
          <p:cNvPr id="9" name="מציין מיקום של מספר שקופית 8">
            <a:extLst>
              <a:ext uri="{FF2B5EF4-FFF2-40B4-BE49-F238E27FC236}">
                <a16:creationId xmlns:a16="http://schemas.microsoft.com/office/drawing/2014/main" id="{732DAF1C-82F5-1A7C-0246-1BCDB38D02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9488265-8DF2-4881-B430-D0F01303594F}" type="slidenum">
              <a:rPr lang="he-IL" altLang="he-IL"/>
              <a:pPr/>
              <a:t>‹#›</a:t>
            </a:fld>
            <a:endParaRPr lang="en-US" altLang="he-IL"/>
          </a:p>
        </p:txBody>
      </p:sp>
    </p:spTree>
    <p:extLst>
      <p:ext uri="{BB962C8B-B14F-4D97-AF65-F5344CB8AC3E}">
        <p14:creationId xmlns:p14="http://schemas.microsoft.com/office/powerpoint/2010/main" val="3344090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05F56AF3-53A7-2509-DB25-BDAEC0A704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אריך 2">
            <a:extLst>
              <a:ext uri="{FF2B5EF4-FFF2-40B4-BE49-F238E27FC236}">
                <a16:creationId xmlns:a16="http://schemas.microsoft.com/office/drawing/2014/main" id="{A4D97063-1A78-59E3-B9A2-84993DC29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he-IL"/>
          </a:p>
        </p:txBody>
      </p:sp>
      <p:sp>
        <p:nvSpPr>
          <p:cNvPr id="4" name="מציין מיקום של כותרת תחתונה 3">
            <a:extLst>
              <a:ext uri="{FF2B5EF4-FFF2-40B4-BE49-F238E27FC236}">
                <a16:creationId xmlns:a16="http://schemas.microsoft.com/office/drawing/2014/main" id="{67F72ED8-D360-BE8A-C8CC-93F02C5449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he-IL"/>
          </a:p>
        </p:txBody>
      </p:sp>
      <p:sp>
        <p:nvSpPr>
          <p:cNvPr id="5" name="מציין מיקום של מספר שקופית 4">
            <a:extLst>
              <a:ext uri="{FF2B5EF4-FFF2-40B4-BE49-F238E27FC236}">
                <a16:creationId xmlns:a16="http://schemas.microsoft.com/office/drawing/2014/main" id="{942495A7-60F7-A4D3-BC6E-2A42AB4EDD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8AB2478-C40C-48D5-830E-E37BE2A3A156}" type="slidenum">
              <a:rPr lang="he-IL" altLang="he-IL"/>
              <a:pPr/>
              <a:t>‹#›</a:t>
            </a:fld>
            <a:endParaRPr lang="en-US" altLang="he-IL"/>
          </a:p>
        </p:txBody>
      </p:sp>
    </p:spTree>
    <p:extLst>
      <p:ext uri="{BB962C8B-B14F-4D97-AF65-F5344CB8AC3E}">
        <p14:creationId xmlns:p14="http://schemas.microsoft.com/office/powerpoint/2010/main" val="22442653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אריך 1">
            <a:extLst>
              <a:ext uri="{FF2B5EF4-FFF2-40B4-BE49-F238E27FC236}">
                <a16:creationId xmlns:a16="http://schemas.microsoft.com/office/drawing/2014/main" id="{848A1561-8FDF-3A8D-F092-E97533AD2A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he-IL"/>
          </a:p>
        </p:txBody>
      </p:sp>
      <p:sp>
        <p:nvSpPr>
          <p:cNvPr id="3" name="מציין מיקום של כותרת תחתונה 2">
            <a:extLst>
              <a:ext uri="{FF2B5EF4-FFF2-40B4-BE49-F238E27FC236}">
                <a16:creationId xmlns:a16="http://schemas.microsoft.com/office/drawing/2014/main" id="{DABF86B3-2394-83F2-1935-33BA84093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he-IL"/>
          </a:p>
        </p:txBody>
      </p:sp>
      <p:sp>
        <p:nvSpPr>
          <p:cNvPr id="4" name="מציין מיקום של מספר שקופית 3">
            <a:extLst>
              <a:ext uri="{FF2B5EF4-FFF2-40B4-BE49-F238E27FC236}">
                <a16:creationId xmlns:a16="http://schemas.microsoft.com/office/drawing/2014/main" id="{40AB1495-B16C-8D6B-488C-DB60279CF5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1E3831-A81C-49C5-A1BB-A341B664D8BF}" type="slidenum">
              <a:rPr lang="he-IL" altLang="he-IL"/>
              <a:pPr/>
              <a:t>‹#›</a:t>
            </a:fld>
            <a:endParaRPr lang="en-US" altLang="he-IL"/>
          </a:p>
        </p:txBody>
      </p:sp>
    </p:spTree>
    <p:extLst>
      <p:ext uri="{BB962C8B-B14F-4D97-AF65-F5344CB8AC3E}">
        <p14:creationId xmlns:p14="http://schemas.microsoft.com/office/powerpoint/2010/main" val="2310820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E2D6FAE8-C7AA-D92C-81BE-7AEB6AE4D9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FF468D4B-46B4-0B78-A305-FA572C3734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טקסט 3">
            <a:extLst>
              <a:ext uri="{FF2B5EF4-FFF2-40B4-BE49-F238E27FC236}">
                <a16:creationId xmlns:a16="http://schemas.microsoft.com/office/drawing/2014/main" id="{FDAF3ED5-7FE6-5B7F-E31C-7A40964AFD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3FDC4205-8784-DD0E-A944-1E0E796E77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he-IL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71E25BD4-E16B-C022-8FE2-11534BCC9B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he-IL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F879A8A9-D661-4522-13AD-27C0B7C8F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B50D9D-22AD-4EBD-A231-F733682701D9}" type="slidenum">
              <a:rPr lang="he-IL" altLang="he-IL"/>
              <a:pPr/>
              <a:t>‹#›</a:t>
            </a:fld>
            <a:endParaRPr lang="en-US" altLang="he-IL"/>
          </a:p>
        </p:txBody>
      </p:sp>
    </p:spTree>
    <p:extLst>
      <p:ext uri="{BB962C8B-B14F-4D97-AF65-F5344CB8AC3E}">
        <p14:creationId xmlns:p14="http://schemas.microsoft.com/office/powerpoint/2010/main" val="16254681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92D43D69-0D0C-27A6-23D7-E26C04CF7D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מונה 2">
            <a:extLst>
              <a:ext uri="{FF2B5EF4-FFF2-40B4-BE49-F238E27FC236}">
                <a16:creationId xmlns:a16="http://schemas.microsoft.com/office/drawing/2014/main" id="{26325DD6-73CE-9353-A74F-802C7BCC0C5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e-IL"/>
          </a:p>
        </p:txBody>
      </p:sp>
      <p:sp>
        <p:nvSpPr>
          <p:cNvPr id="4" name="מציין מיקום טקסט 3">
            <a:extLst>
              <a:ext uri="{FF2B5EF4-FFF2-40B4-BE49-F238E27FC236}">
                <a16:creationId xmlns:a16="http://schemas.microsoft.com/office/drawing/2014/main" id="{880C21E1-5867-F079-75C8-7F4E0DC5E6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1A052663-66CE-BFAD-1EAE-FDECF385DD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he-IL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E36DDC42-1E46-3658-77C8-E37DE00A0C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he-IL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229A0ECC-952D-B4E5-5463-8AA2EA141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1A29969-DD71-492E-99B2-61FCCF5975CF}" type="slidenum">
              <a:rPr lang="he-IL" altLang="he-IL"/>
              <a:pPr/>
              <a:t>‹#›</a:t>
            </a:fld>
            <a:endParaRPr lang="en-US" altLang="he-IL"/>
          </a:p>
        </p:txBody>
      </p:sp>
    </p:spTree>
    <p:extLst>
      <p:ext uri="{BB962C8B-B14F-4D97-AF65-F5344CB8AC3E}">
        <p14:creationId xmlns:p14="http://schemas.microsoft.com/office/powerpoint/2010/main" val="6587309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D3150F55-7484-29C4-D6CC-9A632650E38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e-IL" altLang="he-IL"/>
              <a:t>לחץ כדי לערוך סגנון כותרת של תבנית בסיס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82459971-6EC0-6C2A-8D91-BDCF6BEB904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e-IL" altLang="he-IL"/>
              <a:t>לחץ כדי לערוך סגנונות טקסט של תבנית בסיס</a:t>
            </a:r>
          </a:p>
          <a:p>
            <a:pPr lvl="1"/>
            <a:r>
              <a:rPr lang="he-IL" altLang="he-IL"/>
              <a:t>רמה שנייה</a:t>
            </a:r>
          </a:p>
          <a:p>
            <a:pPr lvl="2"/>
            <a:r>
              <a:rPr lang="he-IL" altLang="he-IL"/>
              <a:t>רמה שלישית</a:t>
            </a:r>
          </a:p>
          <a:p>
            <a:pPr lvl="3"/>
            <a:r>
              <a:rPr lang="he-IL" altLang="he-IL"/>
              <a:t>רמה רביעית</a:t>
            </a:r>
          </a:p>
          <a:p>
            <a:pPr lvl="4"/>
            <a:r>
              <a:rPr lang="he-IL" altLang="he-IL"/>
              <a:t>רמה חמישית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EB67B641-2186-B6F4-B24E-D1DFAEBE5F94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he-IL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05249C57-024F-0291-CB01-E599D1CCCA80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he-IL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A8E3395C-A956-BD95-123E-B15E2A59F724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/>
            </a:lvl1pPr>
          </a:lstStyle>
          <a:p>
            <a:fld id="{42E0A60E-4287-4AEE-9EE0-F165C8C17D57}" type="slidenum">
              <a:rPr lang="he-IL" altLang="he-IL"/>
              <a:pPr/>
              <a:t>‹#›</a:t>
            </a:fld>
            <a:endParaRPr lang="en-US" altLang="he-I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1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r" rtl="1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rtl="1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rtl="1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rtl="1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rtl="1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>
            <a:extLst>
              <a:ext uri="{FF2B5EF4-FFF2-40B4-BE49-F238E27FC236}">
                <a16:creationId xmlns:a16="http://schemas.microsoft.com/office/drawing/2014/main" id="{1753E123-8AEE-8354-6801-DF27AB1F56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6000"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412875"/>
            <a:ext cx="2962275" cy="3816350"/>
          </a:xfrm>
          <a:prstGeom prst="rect">
            <a:avLst/>
          </a:prstGeom>
          <a:noFill/>
          <a:ln w="28575">
            <a:solidFill>
              <a:srgbClr val="8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820" name="Rectangle 4">
            <a:extLst>
              <a:ext uri="{FF2B5EF4-FFF2-40B4-BE49-F238E27FC236}">
                <a16:creationId xmlns:a16="http://schemas.microsoft.com/office/drawing/2014/main" id="{BD42E189-CBE7-19B0-FAF9-A49684164473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395288" y="188913"/>
            <a:ext cx="8424862" cy="1563687"/>
          </a:xfrm>
        </p:spPr>
        <p:txBody>
          <a:bodyPr anchor="ctr"/>
          <a:lstStyle/>
          <a:p>
            <a:r>
              <a:rPr lang="he-IL" altLang="he-IL" sz="4000" b="1">
                <a:solidFill>
                  <a:srgbClr val="333399"/>
                </a:solidFill>
                <a:latin typeface="Guttman Yad-Brush" panose="02010401010101010101" pitchFamily="2" charset="-79"/>
              </a:rPr>
              <a:t>מה משותף למונה ליזה ולסבתא רבא</a:t>
            </a:r>
            <a:r>
              <a:rPr lang="en-US" altLang="he-IL" sz="4000" b="1">
                <a:solidFill>
                  <a:srgbClr val="333399"/>
                </a:solidFill>
                <a:latin typeface="Guttman Yad-Brush" panose="02010401010101010101" pitchFamily="2" charset="-79"/>
              </a:rPr>
              <a:t>?</a:t>
            </a:r>
            <a:r>
              <a:rPr lang="en-US" altLang="he-IL" sz="4400"/>
              <a:t> </a:t>
            </a:r>
          </a:p>
        </p:txBody>
      </p:sp>
      <p:sp>
        <p:nvSpPr>
          <p:cNvPr id="34821" name="Rectangle 5">
            <a:extLst>
              <a:ext uri="{FF2B5EF4-FFF2-40B4-BE49-F238E27FC236}">
                <a16:creationId xmlns:a16="http://schemas.microsoft.com/office/drawing/2014/main" id="{28BFE599-D07A-140A-77F5-526B92AD90CB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-396875" y="5373688"/>
            <a:ext cx="7848600" cy="1295400"/>
          </a:xfrm>
        </p:spPr>
        <p:txBody>
          <a:bodyPr/>
          <a:lstStyle/>
          <a:p>
            <a:r>
              <a:rPr lang="he-IL" altLang="he-IL" sz="2800">
                <a:solidFill>
                  <a:srgbClr val="33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Rod" panose="02030509050101010101" pitchFamily="49" charset="-79"/>
              </a:rPr>
              <a:t>מצגת בנושא</a:t>
            </a:r>
            <a:r>
              <a:rPr lang="he-IL" altLang="he-IL" sz="2800">
                <a:solidFill>
                  <a:srgbClr val="3333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:  </a:t>
            </a:r>
            <a:r>
              <a:rPr lang="he-IL" altLang="he-IL" sz="2800">
                <a:solidFill>
                  <a:srgbClr val="33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Rod" panose="02030509050101010101" pitchFamily="49" charset="-79"/>
              </a:rPr>
              <a:t>כיצד נשמור על חפצים ויצירות אמנות היקרים לנו</a:t>
            </a:r>
            <a:r>
              <a:rPr lang="en-US" altLang="he-IL" sz="280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</a:p>
          <a:p>
            <a:pPr lvl="1"/>
            <a:r>
              <a:rPr lang="he-IL" altLang="he-IL" sz="2800">
                <a:solidFill>
                  <a:srgbClr val="33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Guttman Yad-Brush" panose="02010401010101010101" pitchFamily="2" charset="-79"/>
              </a:rPr>
              <a:t> * הכר את האויב</a:t>
            </a:r>
            <a:r>
              <a:rPr lang="he-IL" altLang="he-IL" sz="2800">
                <a:solidFill>
                  <a:schemeClr val="bg1"/>
                </a:solidFill>
                <a:effectDag name="">
                  <a:cont type="tree" name="">
                    <a:effect ref="fillLine"/>
                    <a:outerShdw dist="38100" dir="13500000" algn="br">
                      <a:srgbClr val="FEFEE5"/>
                    </a:outerShdw>
                  </a:cont>
                  <a:cont type="tree" name="">
                    <a:effect ref="fillLine"/>
                    <a:outerShdw dist="38100" dir="2700000" algn="tl">
                      <a:srgbClr val="989882"/>
                    </a:outerShdw>
                  </a:cont>
                  <a:effect ref="fillLine"/>
                </a:effectDag>
                <a:cs typeface="Guttman Yad-Brush" panose="02010401010101010101" pitchFamily="2" charset="-79"/>
              </a:rPr>
              <a:t> </a:t>
            </a:r>
            <a:r>
              <a:rPr lang="he-IL" altLang="he-IL" sz="2800">
                <a:solidFill>
                  <a:srgbClr val="33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Guttman Yad-Brush" panose="02010401010101010101" pitchFamily="2" charset="-79"/>
              </a:rPr>
              <a:t>*</a:t>
            </a:r>
            <a:r>
              <a:rPr lang="en-US" altLang="he-IL" sz="2800">
                <a:solidFill>
                  <a:schemeClr val="bg1"/>
                </a:solidFill>
                <a:effectDag name="">
                  <a:cont type="tree" name="">
                    <a:effect ref="fillLine"/>
                    <a:outerShdw dist="38100" dir="13500000" algn="br">
                      <a:srgbClr val="FEFEE5"/>
                    </a:outerShdw>
                  </a:cont>
                  <a:cont type="tree" name="">
                    <a:effect ref="fillLine"/>
                    <a:outerShdw dist="38100" dir="2700000" algn="tl">
                      <a:srgbClr val="989882"/>
                    </a:outerShdw>
                  </a:cont>
                  <a:effect ref="fillLine"/>
                </a:effectDag>
                <a:cs typeface="Guttman Yad-Brush" panose="02010401010101010101" pitchFamily="2" charset="-79"/>
              </a:rPr>
              <a:t> </a:t>
            </a:r>
            <a:br>
              <a:rPr lang="en-US" altLang="he-IL" sz="2800">
                <a:solidFill>
                  <a:schemeClr val="bg1"/>
                </a:solidFill>
                <a:effectDag name="">
                  <a:cont type="tree" name="">
                    <a:effect ref="fillLine"/>
                    <a:outerShdw dist="38100" dir="13500000" algn="br">
                      <a:srgbClr val="FEFEE5"/>
                    </a:outerShdw>
                  </a:cont>
                  <a:cont type="tree" name="">
                    <a:effect ref="fillLine"/>
                    <a:outerShdw dist="38100" dir="2700000" algn="tl">
                      <a:srgbClr val="989882"/>
                    </a:outerShdw>
                  </a:cont>
                  <a:effect ref="fillLine"/>
                </a:effectDag>
              </a:rPr>
            </a:br>
            <a:r>
              <a:rPr lang="en-US" altLang="he-IL" sz="2800"/>
              <a:t> </a:t>
            </a:r>
          </a:p>
        </p:txBody>
      </p:sp>
      <p:sp>
        <p:nvSpPr>
          <p:cNvPr id="34822" name="Rectangle 6">
            <a:extLst>
              <a:ext uri="{FF2B5EF4-FFF2-40B4-BE49-F238E27FC236}">
                <a16:creationId xmlns:a16="http://schemas.microsoft.com/office/drawing/2014/main" id="{C57D53EB-8627-2B74-1FAE-C20C2AC703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3575" y="1700213"/>
            <a:ext cx="5705475" cy="1373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he-IL" altLang="he-IL" sz="2800" b="1">
                <a:solidFill>
                  <a:srgbClr val="333399"/>
                </a:solidFill>
                <a:latin typeface="Times New Roman" panose="02020603050405020304" pitchFamily="18" charset="0"/>
                <a:cs typeface="Guttman Yad-Brush" panose="02010401010101010101" pitchFamily="2" charset="-79"/>
              </a:rPr>
              <a:t>או</a:t>
            </a:r>
            <a:r>
              <a:rPr lang="en-US" altLang="he-IL" sz="2800" b="1">
                <a:solidFill>
                  <a:srgbClr val="333399"/>
                </a:solidFill>
                <a:latin typeface="Times New Roman" panose="02020603050405020304" pitchFamily="18" charset="0"/>
                <a:cs typeface="Guttman Yad-Brush" panose="02010401010101010101" pitchFamily="2" charset="-79"/>
              </a:rPr>
              <a:t>:</a:t>
            </a:r>
            <a:r>
              <a:rPr lang="he-IL" altLang="he-IL" sz="2800" b="1">
                <a:solidFill>
                  <a:srgbClr val="333399"/>
                </a:solidFill>
                <a:latin typeface="Times New Roman" panose="02020603050405020304" pitchFamily="18" charset="0"/>
                <a:cs typeface="Rod" panose="02030509050101010101" pitchFamily="49" charset="-79"/>
              </a:rPr>
              <a:t> </a:t>
            </a:r>
            <a:r>
              <a:rPr lang="he-IL" altLang="he-IL" sz="2800" b="1">
                <a:solidFill>
                  <a:srgbClr val="333399"/>
                </a:solidFill>
                <a:latin typeface="Times New Roman" panose="02020603050405020304" pitchFamily="18" charset="0"/>
                <a:cs typeface="Guttman Yad-Brush" panose="02010401010101010101" pitchFamily="2" charset="-79"/>
              </a:rPr>
              <a:t>איך שומרים על סבתא וסבא שלא "יתפוררו"</a:t>
            </a:r>
            <a:endParaRPr lang="he-IL" altLang="he-IL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 rtl="0" eaLnBrk="0" hangingPunct="0"/>
            <a:endParaRPr lang="he-IL" altLang="he-IL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4823" name="Picture 7">
            <a:extLst>
              <a:ext uri="{FF2B5EF4-FFF2-40B4-BE49-F238E27FC236}">
                <a16:creationId xmlns:a16="http://schemas.microsoft.com/office/drawing/2014/main" id="{362D845A-DAAD-4D89-98A2-32E7E62AD9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025" y="3429000"/>
            <a:ext cx="2098675" cy="3146425"/>
          </a:xfrm>
          <a:prstGeom prst="rect">
            <a:avLst/>
          </a:prstGeom>
          <a:noFill/>
          <a:ln w="25400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8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8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48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48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48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48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48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48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48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48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48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48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20" grpId="0" autoUpdateAnimBg="0"/>
      <p:bldP spid="34821" grpId="0" build="p" autoUpdateAnimBg="0"/>
      <p:bldP spid="34822" grpId="0" autoUpdateAnimBg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2" name="Rectangle 4">
            <a:extLst>
              <a:ext uri="{FF2B5EF4-FFF2-40B4-BE49-F238E27FC236}">
                <a16:creationId xmlns:a16="http://schemas.microsoft.com/office/drawing/2014/main" id="{1FF6DBA1-C133-66A6-6869-378274BB1C7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51050" y="274638"/>
            <a:ext cx="6635750" cy="1498600"/>
          </a:xfrm>
          <a:noFill/>
        </p:spPr>
        <p:txBody>
          <a:bodyPr anchor="t"/>
          <a:lstStyle/>
          <a:p>
            <a:r>
              <a:rPr lang="he-IL" altLang="he-IL" sz="2800"/>
              <a:t>ציור שמן ע"ג קרטון- שילוב של :</a:t>
            </a:r>
            <a:br>
              <a:rPr lang="he-IL" altLang="he-IL" sz="2800"/>
            </a:br>
            <a:r>
              <a:rPr lang="he-IL" altLang="he-IL" sz="2800"/>
              <a:t> טכניקה בעיתית , מסגור מזיק וחוסר הגנה מקדימה- ללא טיפול משמר !</a:t>
            </a:r>
            <a:endParaRPr lang="en-US" altLang="he-IL" sz="2800"/>
          </a:p>
        </p:txBody>
      </p:sp>
      <p:pic>
        <p:nvPicPr>
          <p:cNvPr id="22535" name="Picture 7">
            <a:extLst>
              <a:ext uri="{FF2B5EF4-FFF2-40B4-BE49-F238E27FC236}">
                <a16:creationId xmlns:a16="http://schemas.microsoft.com/office/drawing/2014/main" id="{EADA2263-E8E1-70A4-14D3-0F83A2150D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3175" y="2276475"/>
            <a:ext cx="5330825" cy="4398963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6" name="Picture 8">
            <a:extLst>
              <a:ext uri="{FF2B5EF4-FFF2-40B4-BE49-F238E27FC236}">
                <a16:creationId xmlns:a16="http://schemas.microsoft.com/office/drawing/2014/main" id="{3510D90C-BE81-1F3B-FA75-9275829963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28775"/>
            <a:ext cx="4035425" cy="3386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0" name="Rectangle 4">
            <a:extLst>
              <a:ext uri="{FF2B5EF4-FFF2-40B4-BE49-F238E27FC236}">
                <a16:creationId xmlns:a16="http://schemas.microsoft.com/office/drawing/2014/main" id="{D2161E87-6CBB-47AD-BE8F-9350B0160A7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633412"/>
          </a:xfrm>
        </p:spPr>
        <p:txBody>
          <a:bodyPr/>
          <a:lstStyle/>
          <a:p>
            <a:r>
              <a:rPr lang="he-IL" altLang="he-IL" sz="4000"/>
              <a:t>אקוורל – נפגע ממסגור מזיק + אור/ </a:t>
            </a:r>
            <a:r>
              <a:rPr lang="en-US" altLang="he-IL" sz="4000"/>
              <a:t>UV</a:t>
            </a:r>
          </a:p>
        </p:txBody>
      </p:sp>
      <p:pic>
        <p:nvPicPr>
          <p:cNvPr id="24584" name="Picture 8">
            <a:extLst>
              <a:ext uri="{FF2B5EF4-FFF2-40B4-BE49-F238E27FC236}">
                <a16:creationId xmlns:a16="http://schemas.microsoft.com/office/drawing/2014/main" id="{9D1D7F1B-B631-C24C-4DBF-5A143F9694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836613"/>
            <a:ext cx="3816350" cy="4532312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7" name="Picture 11">
            <a:extLst>
              <a:ext uri="{FF2B5EF4-FFF2-40B4-BE49-F238E27FC236}">
                <a16:creationId xmlns:a16="http://schemas.microsoft.com/office/drawing/2014/main" id="{D7CB98CA-9CC7-FCE6-D44F-45E00799A7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138" y="2636838"/>
            <a:ext cx="3235325" cy="40401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8" name="Picture 12">
            <a:extLst>
              <a:ext uri="{FF2B5EF4-FFF2-40B4-BE49-F238E27FC236}">
                <a16:creationId xmlns:a16="http://schemas.microsoft.com/office/drawing/2014/main" id="{59EB514D-4D10-CCD4-F2F9-C91FE300D9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5788" y="908050"/>
            <a:ext cx="3478212" cy="4200525"/>
          </a:xfrm>
          <a:prstGeom prst="rect">
            <a:avLst/>
          </a:prstGeom>
          <a:noFill/>
          <a:ln w="19050">
            <a:solidFill>
              <a:srgbClr val="00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1611159E-901C-5EED-C6F3-004E8954BE18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468313" y="0"/>
            <a:ext cx="8229600" cy="765175"/>
          </a:xfrm>
        </p:spPr>
        <p:txBody>
          <a:bodyPr/>
          <a:lstStyle/>
          <a:p>
            <a:r>
              <a:rPr lang="he-IL" altLang="he-IL" sz="4000"/>
              <a:t>הסיבות העיקריות לנזקים ביצירות אמנות</a:t>
            </a:r>
          </a:p>
        </p:txBody>
      </p:sp>
      <p:sp>
        <p:nvSpPr>
          <p:cNvPr id="7171" name="Line 3">
            <a:extLst>
              <a:ext uri="{FF2B5EF4-FFF2-40B4-BE49-F238E27FC236}">
                <a16:creationId xmlns:a16="http://schemas.microsoft.com/office/drawing/2014/main" id="{C800EA64-5003-7C18-C47B-3EF40C18389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859338" y="5373688"/>
            <a:ext cx="0" cy="2873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7172" name="Line 4">
            <a:extLst>
              <a:ext uri="{FF2B5EF4-FFF2-40B4-BE49-F238E27FC236}">
                <a16:creationId xmlns:a16="http://schemas.microsoft.com/office/drawing/2014/main" id="{D6FEE678-5246-90FE-42C0-6872C329AF21}"/>
              </a:ext>
            </a:extLst>
          </p:cNvPr>
          <p:cNvSpPr>
            <a:spLocks noChangeShapeType="1"/>
          </p:cNvSpPr>
          <p:nvPr/>
        </p:nvSpPr>
        <p:spPr bwMode="auto">
          <a:xfrm>
            <a:off x="3635375" y="1700213"/>
            <a:ext cx="0" cy="7905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7173" name="Line 5">
            <a:extLst>
              <a:ext uri="{FF2B5EF4-FFF2-40B4-BE49-F238E27FC236}">
                <a16:creationId xmlns:a16="http://schemas.microsoft.com/office/drawing/2014/main" id="{4781A833-9706-756F-8D2E-E83D2307CC9D}"/>
              </a:ext>
            </a:extLst>
          </p:cNvPr>
          <p:cNvSpPr>
            <a:spLocks noChangeShapeType="1"/>
          </p:cNvSpPr>
          <p:nvPr/>
        </p:nvSpPr>
        <p:spPr bwMode="auto">
          <a:xfrm>
            <a:off x="3995738" y="1700213"/>
            <a:ext cx="0" cy="7905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7174" name="Line 6">
            <a:extLst>
              <a:ext uri="{FF2B5EF4-FFF2-40B4-BE49-F238E27FC236}">
                <a16:creationId xmlns:a16="http://schemas.microsoft.com/office/drawing/2014/main" id="{B05EA437-9BDC-2638-DB96-F86B830A45EC}"/>
              </a:ext>
            </a:extLst>
          </p:cNvPr>
          <p:cNvSpPr>
            <a:spLocks noChangeShapeType="1"/>
          </p:cNvSpPr>
          <p:nvPr/>
        </p:nvSpPr>
        <p:spPr bwMode="auto">
          <a:xfrm>
            <a:off x="468313" y="5516563"/>
            <a:ext cx="20161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e-IL"/>
          </a:p>
        </p:txBody>
      </p:sp>
      <p:grpSp>
        <p:nvGrpSpPr>
          <p:cNvPr id="7175" name="Group 7">
            <a:extLst>
              <a:ext uri="{FF2B5EF4-FFF2-40B4-BE49-F238E27FC236}">
                <a16:creationId xmlns:a16="http://schemas.microsoft.com/office/drawing/2014/main" id="{32313BA2-5ECF-4569-99AC-A9278B4C207F}"/>
              </a:ext>
            </a:extLst>
          </p:cNvPr>
          <p:cNvGrpSpPr>
            <a:grpSpLocks/>
          </p:cNvGrpSpPr>
          <p:nvPr/>
        </p:nvGrpSpPr>
        <p:grpSpPr bwMode="auto">
          <a:xfrm>
            <a:off x="2195513" y="620713"/>
            <a:ext cx="6551612" cy="5184775"/>
            <a:chOff x="1429" y="845"/>
            <a:chExt cx="4127" cy="3266"/>
          </a:xfrm>
        </p:grpSpPr>
        <p:sp>
          <p:nvSpPr>
            <p:cNvPr id="7176" name="AutoShape 8">
              <a:extLst>
                <a:ext uri="{FF2B5EF4-FFF2-40B4-BE49-F238E27FC236}">
                  <a16:creationId xmlns:a16="http://schemas.microsoft.com/office/drawing/2014/main" id="{99D1552D-FBEB-BF30-1261-7309BB2C87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77" y="890"/>
              <a:ext cx="1134" cy="499"/>
            </a:xfrm>
            <a:prstGeom prst="flowChartProcess">
              <a:avLst/>
            </a:prstGeom>
            <a:solidFill>
              <a:srgbClr val="FFCC99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he-IL" altLang="he-IL" sz="2000" b="1"/>
                <a:t>מסגור לא נכון</a:t>
              </a:r>
              <a:endParaRPr lang="en-US" altLang="he-IL" sz="2000" b="1"/>
            </a:p>
          </p:txBody>
        </p:sp>
        <p:sp>
          <p:nvSpPr>
            <p:cNvPr id="7177" name="AutoShape 9">
              <a:extLst>
                <a:ext uri="{FF2B5EF4-FFF2-40B4-BE49-F238E27FC236}">
                  <a16:creationId xmlns:a16="http://schemas.microsoft.com/office/drawing/2014/main" id="{F6A97BDA-7A28-92DD-034C-ED7BA318A4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80" y="845"/>
              <a:ext cx="998" cy="499"/>
            </a:xfrm>
            <a:prstGeom prst="flowChartProcess">
              <a:avLst/>
            </a:prstGeom>
            <a:solidFill>
              <a:srgbClr val="FFFF99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he-IL" altLang="he-IL" sz="2000" b="1"/>
                <a:t>הזנחה</a:t>
              </a:r>
              <a:endParaRPr lang="en-US" altLang="he-IL" sz="2000" b="1"/>
            </a:p>
          </p:txBody>
        </p:sp>
        <p:sp>
          <p:nvSpPr>
            <p:cNvPr id="7178" name="AutoShape 10">
              <a:extLst>
                <a:ext uri="{FF2B5EF4-FFF2-40B4-BE49-F238E27FC236}">
                  <a16:creationId xmlns:a16="http://schemas.microsoft.com/office/drawing/2014/main" id="{9268C2F4-EE51-E501-67BF-1CEFA42281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77" y="1616"/>
              <a:ext cx="771" cy="816"/>
            </a:xfrm>
            <a:prstGeom prst="flowChartAlternateProcess">
              <a:avLst/>
            </a:prstGeom>
            <a:solidFill>
              <a:srgbClr val="FFCC99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18000" tIns="0" rIns="18000" bIns="0" anchor="ctr"/>
            <a:lstStyle/>
            <a:p>
              <a:pPr algn="ctr"/>
              <a:r>
                <a:rPr lang="he-IL" altLang="he-IL" sz="1600" b="1"/>
                <a:t>אינו מספק הגנה מפני השפעות חיצוניות</a:t>
              </a:r>
              <a:endParaRPr lang="en-US" altLang="he-IL" sz="1600" b="1"/>
            </a:p>
          </p:txBody>
        </p:sp>
        <p:sp>
          <p:nvSpPr>
            <p:cNvPr id="7179" name="AutoShape 11">
              <a:extLst>
                <a:ext uri="{FF2B5EF4-FFF2-40B4-BE49-F238E27FC236}">
                  <a16:creationId xmlns:a16="http://schemas.microsoft.com/office/drawing/2014/main" id="{CB6D7CDA-F344-C37D-338E-ABF9DEE6E9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49" y="2659"/>
              <a:ext cx="907" cy="1451"/>
            </a:xfrm>
            <a:prstGeom prst="flowChartAlternateProcess">
              <a:avLst/>
            </a:prstGeom>
            <a:solidFill>
              <a:srgbClr val="FFCC99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18000" tIns="0" rIns="18000" bIns="0" anchor="ctr"/>
            <a:lstStyle/>
            <a:p>
              <a:pPr algn="ctr"/>
              <a:r>
                <a:rPr lang="he-IL" altLang="he-IL" b="1"/>
                <a:t>חומרי המסגור בעצמם </a:t>
              </a:r>
              <a:r>
                <a:rPr lang="he-IL" altLang="he-IL" sz="1600" b="1"/>
                <a:t>גורמים</a:t>
              </a:r>
              <a:r>
                <a:rPr lang="he-IL" altLang="he-IL" b="1"/>
                <a:t> נזק חמור ע"י צריבה, חמצון וחדירת דבקים ליצירה</a:t>
              </a:r>
              <a:endParaRPr lang="en-US" altLang="he-IL" b="1"/>
            </a:p>
          </p:txBody>
        </p:sp>
        <p:sp>
          <p:nvSpPr>
            <p:cNvPr id="7180" name="Line 12">
              <a:extLst>
                <a:ext uri="{FF2B5EF4-FFF2-40B4-BE49-F238E27FC236}">
                  <a16:creationId xmlns:a16="http://schemas.microsoft.com/office/drawing/2014/main" id="{6D11C37F-111C-7B6C-917A-42E1E27D98E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740" y="1389"/>
              <a:ext cx="0" cy="22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7181" name="Line 13">
              <a:extLst>
                <a:ext uri="{FF2B5EF4-FFF2-40B4-BE49-F238E27FC236}">
                  <a16:creationId xmlns:a16="http://schemas.microsoft.com/office/drawing/2014/main" id="{F5CBF861-F2A8-DA11-1D8A-51647233B1A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329" y="1389"/>
              <a:ext cx="0" cy="127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7182" name="AutoShape 14">
              <a:extLst>
                <a:ext uri="{FF2B5EF4-FFF2-40B4-BE49-F238E27FC236}">
                  <a16:creationId xmlns:a16="http://schemas.microsoft.com/office/drawing/2014/main" id="{FB1BDF01-4EED-72B8-2EDF-E75AF99E42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60" y="1480"/>
              <a:ext cx="635" cy="318"/>
            </a:xfrm>
            <a:prstGeom prst="flowChartAlternateProcess">
              <a:avLst/>
            </a:prstGeom>
            <a:solidFill>
              <a:srgbClr val="FFFF99"/>
            </a:solidFill>
            <a:ln w="12700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he-IL" altLang="he-IL" sz="2000" b="1"/>
                <a:t>תאונה</a:t>
              </a:r>
              <a:endParaRPr lang="en-US" altLang="he-IL" sz="2000" b="1"/>
            </a:p>
          </p:txBody>
        </p:sp>
        <p:sp>
          <p:nvSpPr>
            <p:cNvPr id="7183" name="AutoShape 15">
              <a:extLst>
                <a:ext uri="{FF2B5EF4-FFF2-40B4-BE49-F238E27FC236}">
                  <a16:creationId xmlns:a16="http://schemas.microsoft.com/office/drawing/2014/main" id="{223BFDBB-D22E-79E1-A7E5-F57FCFE4F2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60" y="1933"/>
              <a:ext cx="726" cy="590"/>
            </a:xfrm>
            <a:prstGeom prst="flowChartAlternateProcess">
              <a:avLst/>
            </a:prstGeom>
            <a:solidFill>
              <a:srgbClr val="FFFF99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18000" tIns="10800" rIns="18000" bIns="10800" anchor="ctr"/>
            <a:lstStyle/>
            <a:p>
              <a:pPr algn="ctr"/>
              <a:r>
                <a:rPr lang="he-IL" altLang="he-IL" sz="1600" b="1"/>
                <a:t>חשיפה ל:</a:t>
              </a:r>
            </a:p>
            <a:p>
              <a:pPr algn="ctr"/>
              <a:r>
                <a:rPr lang="he-IL" altLang="he-IL" sz="1600" b="1"/>
                <a:t>אור, חום ולחות לא מאוזנים</a:t>
              </a:r>
              <a:endParaRPr lang="en-US" altLang="he-IL" sz="1600" b="1"/>
            </a:p>
          </p:txBody>
        </p:sp>
        <p:sp>
          <p:nvSpPr>
            <p:cNvPr id="7184" name="AutoShape 16">
              <a:extLst>
                <a:ext uri="{FF2B5EF4-FFF2-40B4-BE49-F238E27FC236}">
                  <a16:creationId xmlns:a16="http://schemas.microsoft.com/office/drawing/2014/main" id="{D5A84BE1-0BE0-E40C-E17E-EBB9D1CD86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15" y="2659"/>
              <a:ext cx="817" cy="454"/>
            </a:xfrm>
            <a:prstGeom prst="flowChartAlternateProcess">
              <a:avLst/>
            </a:prstGeom>
            <a:solidFill>
              <a:srgbClr val="FFFF99"/>
            </a:solidFill>
            <a:ln w="12700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18000" tIns="10800" rIns="18000" bIns="10800" anchor="ctr"/>
            <a:lstStyle/>
            <a:p>
              <a:pPr algn="ctr"/>
              <a:r>
                <a:rPr lang="he-IL" altLang="he-IL" sz="1600" b="1"/>
                <a:t>שינוע ואריזה לא זהירים/לא נכונים</a:t>
              </a:r>
              <a:endParaRPr lang="en-US" altLang="he-IL" sz="1600" b="1"/>
            </a:p>
          </p:txBody>
        </p:sp>
        <p:sp>
          <p:nvSpPr>
            <p:cNvPr id="7185" name="AutoShape 17">
              <a:extLst>
                <a:ext uri="{FF2B5EF4-FFF2-40B4-BE49-F238E27FC236}">
                  <a16:creationId xmlns:a16="http://schemas.microsoft.com/office/drawing/2014/main" id="{5BB09DB5-DF41-4128-A8D1-F2DC891A01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80" y="3067"/>
              <a:ext cx="408" cy="318"/>
            </a:xfrm>
            <a:prstGeom prst="flowChartAlternateProcess">
              <a:avLst/>
            </a:prstGeom>
            <a:solidFill>
              <a:srgbClr val="FFFF99"/>
            </a:solidFill>
            <a:ln w="12700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18000" tIns="10800" rIns="18000" bIns="10800" anchor="ctr"/>
            <a:lstStyle/>
            <a:p>
              <a:pPr algn="ctr"/>
              <a:r>
                <a:rPr lang="he-IL" altLang="he-IL" sz="1600" b="1"/>
                <a:t>מזיקים</a:t>
              </a:r>
              <a:endParaRPr lang="en-US" altLang="he-IL" sz="1600" b="1"/>
            </a:p>
          </p:txBody>
        </p:sp>
        <p:sp>
          <p:nvSpPr>
            <p:cNvPr id="7186" name="AutoShape 18">
              <a:extLst>
                <a:ext uri="{FF2B5EF4-FFF2-40B4-BE49-F238E27FC236}">
                  <a16:creationId xmlns:a16="http://schemas.microsoft.com/office/drawing/2014/main" id="{38F726DE-9693-893C-29BF-96C1A64F4C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33" y="3748"/>
              <a:ext cx="498" cy="318"/>
            </a:xfrm>
            <a:prstGeom prst="flowChartAlternateProcess">
              <a:avLst/>
            </a:prstGeom>
            <a:solidFill>
              <a:srgbClr val="FFFF99"/>
            </a:solidFill>
            <a:ln w="12700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18000" tIns="10800" rIns="18000" bIns="10800" anchor="ctr"/>
            <a:lstStyle/>
            <a:p>
              <a:pPr algn="ctr"/>
              <a:r>
                <a:rPr lang="he-IL" altLang="he-IL" sz="1600" b="1"/>
                <a:t>חולדות</a:t>
              </a:r>
            </a:p>
            <a:p>
              <a:pPr algn="ctr"/>
              <a:r>
                <a:rPr lang="he-IL" altLang="he-IL" sz="1600" b="1"/>
                <a:t>עכברים</a:t>
              </a:r>
              <a:endParaRPr lang="en-US" altLang="he-IL" sz="1600" b="1"/>
            </a:p>
          </p:txBody>
        </p:sp>
        <p:sp>
          <p:nvSpPr>
            <p:cNvPr id="7187" name="AutoShape 19">
              <a:extLst>
                <a:ext uri="{FF2B5EF4-FFF2-40B4-BE49-F238E27FC236}">
                  <a16:creationId xmlns:a16="http://schemas.microsoft.com/office/drawing/2014/main" id="{1F6C70FA-E98F-A377-B167-256E985115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61" y="3702"/>
              <a:ext cx="680" cy="409"/>
            </a:xfrm>
            <a:prstGeom prst="flowChartAlternateProcess">
              <a:avLst/>
            </a:prstGeom>
            <a:solidFill>
              <a:srgbClr val="FFFF99"/>
            </a:solidFill>
            <a:ln w="12700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18000" tIns="10800" rIns="18000" bIns="10800" anchor="ctr"/>
            <a:lstStyle/>
            <a:p>
              <a:pPr algn="ctr"/>
              <a:r>
                <a:rPr lang="he-IL" altLang="he-IL" sz="1600" b="1"/>
                <a:t>חיפושית עץ</a:t>
              </a:r>
            </a:p>
            <a:p>
              <a:pPr algn="ctr"/>
              <a:r>
                <a:rPr lang="he-IL" altLang="he-IL" sz="1600" b="1"/>
                <a:t>דג הכסף</a:t>
              </a:r>
              <a:endParaRPr lang="en-US" altLang="he-IL" sz="1600" b="1"/>
            </a:p>
          </p:txBody>
        </p:sp>
        <p:sp>
          <p:nvSpPr>
            <p:cNvPr id="7188" name="AutoShape 20">
              <a:extLst>
                <a:ext uri="{FF2B5EF4-FFF2-40B4-BE49-F238E27FC236}">
                  <a16:creationId xmlns:a16="http://schemas.microsoft.com/office/drawing/2014/main" id="{FFA8CD6E-684F-9B1A-11A0-90FAB5EE73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62" y="3748"/>
              <a:ext cx="408" cy="318"/>
            </a:xfrm>
            <a:prstGeom prst="flowChartAlternateProcess">
              <a:avLst/>
            </a:prstGeom>
            <a:solidFill>
              <a:srgbClr val="FFFF99"/>
            </a:solidFill>
            <a:ln w="12700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18000" tIns="10800" rIns="18000" bIns="10800" anchor="ctr"/>
            <a:lstStyle/>
            <a:p>
              <a:pPr algn="ctr"/>
              <a:r>
                <a:rPr lang="he-IL" altLang="he-IL" sz="1600" b="1"/>
                <a:t>עש</a:t>
              </a:r>
              <a:endParaRPr lang="en-US" altLang="he-IL" sz="1600" b="1"/>
            </a:p>
          </p:txBody>
        </p:sp>
        <p:sp>
          <p:nvSpPr>
            <p:cNvPr id="7189" name="AutoShape 21">
              <a:extLst>
                <a:ext uri="{FF2B5EF4-FFF2-40B4-BE49-F238E27FC236}">
                  <a16:creationId xmlns:a16="http://schemas.microsoft.com/office/drawing/2014/main" id="{90B06EE0-2486-34BF-2FD6-82780DE7F7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10" y="3748"/>
              <a:ext cx="907" cy="318"/>
            </a:xfrm>
            <a:prstGeom prst="flowChartAlternateProcess">
              <a:avLst/>
            </a:prstGeom>
            <a:solidFill>
              <a:srgbClr val="FFFF99"/>
            </a:solidFill>
            <a:ln w="12700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18000" tIns="10800" rIns="18000" bIns="10800" anchor="ctr"/>
            <a:lstStyle/>
            <a:p>
              <a:pPr algn="ctr"/>
              <a:r>
                <a:rPr lang="he-IL" altLang="he-IL" sz="1600" b="1"/>
                <a:t>פונגוס (עובש)</a:t>
              </a:r>
            </a:p>
            <a:p>
              <a:pPr algn="ctr"/>
              <a:r>
                <a:rPr lang="he-IL" altLang="he-IL" sz="1600" b="1"/>
                <a:t>בקטריות</a:t>
              </a:r>
              <a:endParaRPr lang="en-US" altLang="he-IL" sz="1600" b="1"/>
            </a:p>
          </p:txBody>
        </p:sp>
        <p:sp>
          <p:nvSpPr>
            <p:cNvPr id="7190" name="Line 22">
              <a:extLst>
                <a:ext uri="{FF2B5EF4-FFF2-40B4-BE49-F238E27FC236}">
                  <a16:creationId xmlns:a16="http://schemas.microsoft.com/office/drawing/2014/main" id="{45C146D4-22E7-BE65-D901-813EB053F68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61" y="1344"/>
              <a:ext cx="0" cy="17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e-IL"/>
            </a:p>
          </p:txBody>
        </p:sp>
        <p:cxnSp>
          <p:nvCxnSpPr>
            <p:cNvPr id="7191" name="AutoShape 23">
              <a:extLst>
                <a:ext uri="{FF2B5EF4-FFF2-40B4-BE49-F238E27FC236}">
                  <a16:creationId xmlns:a16="http://schemas.microsoft.com/office/drawing/2014/main" id="{1EB9DBDD-307B-60D9-C547-21921A512877}"/>
                </a:ext>
              </a:extLst>
            </p:cNvPr>
            <p:cNvCxnSpPr>
              <a:cxnSpLocks noChangeShapeType="1"/>
              <a:endCxn id="7182" idx="1"/>
            </p:cNvCxnSpPr>
            <p:nvPr/>
          </p:nvCxnSpPr>
          <p:spPr bwMode="auto">
            <a:xfrm rot="16200000" flipH="1">
              <a:off x="3386" y="1465"/>
              <a:ext cx="295" cy="53"/>
            </a:xfrm>
            <a:prstGeom prst="bentConnector2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192" name="AutoShape 24">
              <a:extLst>
                <a:ext uri="{FF2B5EF4-FFF2-40B4-BE49-F238E27FC236}">
                  <a16:creationId xmlns:a16="http://schemas.microsoft.com/office/drawing/2014/main" id="{C8DD6F06-9D5C-A535-797B-5D1DDB6390CC}"/>
                </a:ext>
              </a:extLst>
            </p:cNvPr>
            <p:cNvCxnSpPr>
              <a:cxnSpLocks noChangeShapeType="1"/>
              <a:stCxn id="7177" idx="2"/>
              <a:endCxn id="7183" idx="1"/>
            </p:cNvCxnSpPr>
            <p:nvPr/>
          </p:nvCxnSpPr>
          <p:spPr bwMode="auto">
            <a:xfrm rot="16200000" flipH="1">
              <a:off x="3028" y="1695"/>
              <a:ext cx="884" cy="181"/>
            </a:xfrm>
            <a:prstGeom prst="bentConnector2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193" name="AutoShape 25">
              <a:extLst>
                <a:ext uri="{FF2B5EF4-FFF2-40B4-BE49-F238E27FC236}">
                  <a16:creationId xmlns:a16="http://schemas.microsoft.com/office/drawing/2014/main" id="{3A275984-355A-5C99-9500-561D6AA36BBB}"/>
                </a:ext>
              </a:extLst>
            </p:cNvPr>
            <p:cNvCxnSpPr>
              <a:cxnSpLocks noChangeShapeType="1"/>
              <a:stCxn id="7184" idx="1"/>
              <a:endCxn id="7177" idx="2"/>
            </p:cNvCxnSpPr>
            <p:nvPr/>
          </p:nvCxnSpPr>
          <p:spPr bwMode="auto">
            <a:xfrm rot="10800000">
              <a:off x="3379" y="1344"/>
              <a:ext cx="136" cy="1542"/>
            </a:xfrm>
            <a:prstGeom prst="bentConnector2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7194" name="Line 26">
              <a:extLst>
                <a:ext uri="{FF2B5EF4-FFF2-40B4-BE49-F238E27FC236}">
                  <a16:creationId xmlns:a16="http://schemas.microsoft.com/office/drawing/2014/main" id="{390B1EA3-4DE0-EC52-C102-19E95F999DA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09" y="3566"/>
              <a:ext cx="1905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7195" name="Line 27">
              <a:extLst>
                <a:ext uri="{FF2B5EF4-FFF2-40B4-BE49-F238E27FC236}">
                  <a16:creationId xmlns:a16="http://schemas.microsoft.com/office/drawing/2014/main" id="{63BFD480-A4C6-EF91-68DA-72F98D85393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09" y="3566"/>
              <a:ext cx="0" cy="18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7196" name="Line 28">
              <a:extLst>
                <a:ext uri="{FF2B5EF4-FFF2-40B4-BE49-F238E27FC236}">
                  <a16:creationId xmlns:a16="http://schemas.microsoft.com/office/drawing/2014/main" id="{02D41E43-13AF-6EC1-0A66-797618E522C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44" y="3566"/>
              <a:ext cx="0" cy="18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7197" name="Line 29">
              <a:extLst>
                <a:ext uri="{FF2B5EF4-FFF2-40B4-BE49-F238E27FC236}">
                  <a16:creationId xmlns:a16="http://schemas.microsoft.com/office/drawing/2014/main" id="{65E74895-6FC5-6871-6574-2A173EBB0E3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79" y="3566"/>
              <a:ext cx="0" cy="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7198" name="Line 30">
              <a:extLst>
                <a:ext uri="{FF2B5EF4-FFF2-40B4-BE49-F238E27FC236}">
                  <a16:creationId xmlns:a16="http://schemas.microsoft.com/office/drawing/2014/main" id="{9E6057A0-8904-8E75-67FE-85B07E5AD8C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566"/>
              <a:ext cx="0" cy="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e-IL"/>
            </a:p>
          </p:txBody>
        </p:sp>
        <p:grpSp>
          <p:nvGrpSpPr>
            <p:cNvPr id="7199" name="Group 31">
              <a:extLst>
                <a:ext uri="{FF2B5EF4-FFF2-40B4-BE49-F238E27FC236}">
                  <a16:creationId xmlns:a16="http://schemas.microsoft.com/office/drawing/2014/main" id="{AE93D02E-FE97-1605-700B-9A830E1349C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29" y="845"/>
              <a:ext cx="1360" cy="2268"/>
              <a:chOff x="1429" y="845"/>
              <a:chExt cx="1360" cy="2268"/>
            </a:xfrm>
          </p:grpSpPr>
          <p:sp>
            <p:nvSpPr>
              <p:cNvPr id="7200" name="AutoShape 32">
                <a:extLst>
                  <a:ext uri="{FF2B5EF4-FFF2-40B4-BE49-F238E27FC236}">
                    <a16:creationId xmlns:a16="http://schemas.microsoft.com/office/drawing/2014/main" id="{7644EB96-80D0-FFB1-6FE4-C2B509BDABC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01" y="845"/>
                <a:ext cx="907" cy="499"/>
              </a:xfrm>
              <a:prstGeom prst="flowChartProcess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18000" tIns="36000" rIns="18000" bIns="10800" anchor="ctr"/>
              <a:lstStyle/>
              <a:p>
                <a:pPr algn="ctr"/>
                <a:r>
                  <a:rPr lang="he-IL" altLang="he-IL" sz="2000" b="1"/>
                  <a:t>אוויר מזוהם</a:t>
                </a:r>
                <a:endParaRPr lang="en-US" altLang="he-IL" sz="2000" b="1"/>
              </a:p>
            </p:txBody>
          </p:sp>
          <p:sp>
            <p:nvSpPr>
              <p:cNvPr id="7201" name="AutoShape 33">
                <a:extLst>
                  <a:ext uri="{FF2B5EF4-FFF2-40B4-BE49-F238E27FC236}">
                    <a16:creationId xmlns:a16="http://schemas.microsoft.com/office/drawing/2014/main" id="{7770E991-0FA5-C4C4-2B80-87F90CF333D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00" y="1842"/>
                <a:ext cx="589" cy="273"/>
              </a:xfrm>
              <a:prstGeom prst="flowChartAlternateProcess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r>
                  <a:rPr lang="he-IL" altLang="he-IL" b="1"/>
                  <a:t>כתמים</a:t>
                </a:r>
                <a:endParaRPr lang="en-US" altLang="he-IL" b="1"/>
              </a:p>
            </p:txBody>
          </p:sp>
          <p:sp>
            <p:nvSpPr>
              <p:cNvPr id="7202" name="Text Box 34">
                <a:extLst>
                  <a:ext uri="{FF2B5EF4-FFF2-40B4-BE49-F238E27FC236}">
                    <a16:creationId xmlns:a16="http://schemas.microsoft.com/office/drawing/2014/main" id="{3D8D9518-F119-5D8D-2B56-E77BCB79CA7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472" y="1616"/>
                <a:ext cx="272" cy="181"/>
              </a:xfrm>
              <a:prstGeom prst="rect">
                <a:avLst/>
              </a:prstGeom>
              <a:solidFill>
                <a:srgbClr val="FFCC99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he-IL" altLang="he-IL" b="1"/>
                  <a:t>אבק</a:t>
                </a:r>
                <a:endParaRPr lang="en-US" altLang="he-IL" b="1"/>
              </a:p>
            </p:txBody>
          </p:sp>
          <p:sp>
            <p:nvSpPr>
              <p:cNvPr id="7203" name="Text Box 35">
                <a:extLst>
                  <a:ext uri="{FF2B5EF4-FFF2-40B4-BE49-F238E27FC236}">
                    <a16:creationId xmlns:a16="http://schemas.microsoft.com/office/drawing/2014/main" id="{FC3F6419-DC05-FFBD-91CF-90C5B3E62C0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200" y="1525"/>
                <a:ext cx="227" cy="181"/>
              </a:xfrm>
              <a:prstGeom prst="rect">
                <a:avLst/>
              </a:prstGeom>
              <a:solidFill>
                <a:srgbClr val="C0C0C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he-IL" altLang="he-IL" b="1"/>
                  <a:t>פיח</a:t>
                </a:r>
                <a:endParaRPr lang="en-US" altLang="he-IL" b="1"/>
              </a:p>
            </p:txBody>
          </p:sp>
          <p:sp>
            <p:nvSpPr>
              <p:cNvPr id="7204" name="Line 36">
                <a:extLst>
                  <a:ext uri="{FF2B5EF4-FFF2-40B4-BE49-F238E27FC236}">
                    <a16:creationId xmlns:a16="http://schemas.microsoft.com/office/drawing/2014/main" id="{3560262F-C5C3-35DB-BB97-CFF12C6264E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64" y="1344"/>
                <a:ext cx="0" cy="140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e-IL"/>
              </a:p>
            </p:txBody>
          </p:sp>
          <p:sp>
            <p:nvSpPr>
              <p:cNvPr id="7205" name="AutoShape 37">
                <a:extLst>
                  <a:ext uri="{FF2B5EF4-FFF2-40B4-BE49-F238E27FC236}">
                    <a16:creationId xmlns:a16="http://schemas.microsoft.com/office/drawing/2014/main" id="{65FC8E07-FCBC-EC36-4E81-23B36FB377A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10" y="2750"/>
                <a:ext cx="1179" cy="363"/>
              </a:xfrm>
              <a:prstGeom prst="flowChartAlternateProcess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18000" rIns="18000" anchor="ctr"/>
              <a:lstStyle/>
              <a:p>
                <a:pPr algn="ctr"/>
                <a:r>
                  <a:rPr lang="he-IL" altLang="he-IL" sz="1600" b="1"/>
                  <a:t>השחרה של פיגמנטים מבוססי עופרת</a:t>
                </a:r>
                <a:endParaRPr lang="en-US" altLang="he-IL" sz="1600" b="1"/>
              </a:p>
            </p:txBody>
          </p:sp>
          <p:sp>
            <p:nvSpPr>
              <p:cNvPr id="7206" name="Line 38">
                <a:extLst>
                  <a:ext uri="{FF2B5EF4-FFF2-40B4-BE49-F238E27FC236}">
                    <a16:creationId xmlns:a16="http://schemas.microsoft.com/office/drawing/2014/main" id="{C1BB0E1F-1EB5-EBF6-7922-DA9892531B9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791" y="1344"/>
                <a:ext cx="0" cy="589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e-IL"/>
              </a:p>
            </p:txBody>
          </p:sp>
          <p:sp>
            <p:nvSpPr>
              <p:cNvPr id="7207" name="AutoShape 39">
                <a:extLst>
                  <a:ext uri="{FF2B5EF4-FFF2-40B4-BE49-F238E27FC236}">
                    <a16:creationId xmlns:a16="http://schemas.microsoft.com/office/drawing/2014/main" id="{5CC36E9F-AD84-6206-32A1-8F0653B70CE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19" y="1933"/>
                <a:ext cx="453" cy="317"/>
              </a:xfrm>
              <a:prstGeom prst="flowChartAlternateProcess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r>
                  <a:rPr lang="he-IL" altLang="he-IL" sz="1600" b="1"/>
                  <a:t>דהייה</a:t>
                </a:r>
              </a:p>
              <a:p>
                <a:pPr algn="ctr"/>
                <a:r>
                  <a:rPr lang="he-IL" altLang="he-IL" sz="1600" b="1"/>
                  <a:t>החלשות</a:t>
                </a:r>
                <a:endParaRPr lang="en-US" altLang="he-IL" sz="1600" b="1"/>
              </a:p>
            </p:txBody>
          </p:sp>
          <p:sp>
            <p:nvSpPr>
              <p:cNvPr id="7208" name="Text Box 40">
                <a:extLst>
                  <a:ext uri="{FF2B5EF4-FFF2-40B4-BE49-F238E27FC236}">
                    <a16:creationId xmlns:a16="http://schemas.microsoft.com/office/drawing/2014/main" id="{7F5A7429-36F8-B049-8845-000BD2D203F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429" y="1480"/>
                <a:ext cx="591" cy="318"/>
              </a:xfrm>
              <a:prstGeom prst="rect">
                <a:avLst/>
              </a:prstGeom>
              <a:solidFill>
                <a:srgbClr val="FFFF99"/>
              </a:solidFill>
              <a:ln w="1587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he-IL" altLang="he-IL" sz="1600" b="1"/>
                  <a:t>גופרית דו-חמצנית</a:t>
                </a:r>
                <a:endParaRPr lang="en-US" altLang="he-IL" sz="1600" b="1"/>
              </a:p>
            </p:txBody>
          </p:sp>
        </p:grpSp>
      </p:grpSp>
      <p:sp>
        <p:nvSpPr>
          <p:cNvPr id="7209" name="Line 41">
            <a:extLst>
              <a:ext uri="{FF2B5EF4-FFF2-40B4-BE49-F238E27FC236}">
                <a16:creationId xmlns:a16="http://schemas.microsoft.com/office/drawing/2014/main" id="{96AFA26A-86AA-4617-F4B0-6C667E93DDF7}"/>
              </a:ext>
            </a:extLst>
          </p:cNvPr>
          <p:cNvSpPr>
            <a:spLocks noChangeShapeType="1"/>
          </p:cNvSpPr>
          <p:nvPr/>
        </p:nvSpPr>
        <p:spPr bwMode="auto">
          <a:xfrm>
            <a:off x="971550" y="1628775"/>
            <a:ext cx="0" cy="25193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7210" name="AutoShape 42">
            <a:extLst>
              <a:ext uri="{FF2B5EF4-FFF2-40B4-BE49-F238E27FC236}">
                <a16:creationId xmlns:a16="http://schemas.microsoft.com/office/drawing/2014/main" id="{3325D22E-AE86-3C05-488F-C86C5AB1B1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836613"/>
            <a:ext cx="1657350" cy="647700"/>
          </a:xfrm>
          <a:prstGeom prst="flowChartProcess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he-IL" altLang="he-IL" sz="2000" b="1"/>
              <a:t>לחות יחסית</a:t>
            </a:r>
            <a:endParaRPr lang="en-US" altLang="he-IL" sz="2000" b="1"/>
          </a:p>
        </p:txBody>
      </p:sp>
      <p:sp>
        <p:nvSpPr>
          <p:cNvPr id="7211" name="AutoShape 43">
            <a:extLst>
              <a:ext uri="{FF2B5EF4-FFF2-40B4-BE49-F238E27FC236}">
                <a16:creationId xmlns:a16="http://schemas.microsoft.com/office/drawing/2014/main" id="{B7FD6003-B93E-B9DE-0B8B-90321804CC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7450" y="2347913"/>
            <a:ext cx="863600" cy="792162"/>
          </a:xfrm>
          <a:prstGeom prst="flowChartAlternateProcess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36000" rIns="0" bIns="36000" anchor="ctr"/>
          <a:lstStyle/>
          <a:p>
            <a:pPr algn="ctr"/>
            <a:r>
              <a:rPr lang="he-IL" altLang="he-IL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פריכות</a:t>
            </a:r>
          </a:p>
          <a:p>
            <a:pPr algn="ctr"/>
            <a:r>
              <a:rPr lang="he-IL" altLang="he-IL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רפיון בבד/ קנווס</a:t>
            </a:r>
            <a:endParaRPr lang="en-US" altLang="he-IL" sz="1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212" name="Line 44">
            <a:extLst>
              <a:ext uri="{FF2B5EF4-FFF2-40B4-BE49-F238E27FC236}">
                <a16:creationId xmlns:a16="http://schemas.microsoft.com/office/drawing/2014/main" id="{2BB8C77C-04DA-C93C-9D8B-63427264FDBC}"/>
              </a:ext>
            </a:extLst>
          </p:cNvPr>
          <p:cNvSpPr>
            <a:spLocks noChangeShapeType="1"/>
          </p:cNvSpPr>
          <p:nvPr/>
        </p:nvSpPr>
        <p:spPr bwMode="auto">
          <a:xfrm>
            <a:off x="1547813" y="1628775"/>
            <a:ext cx="0" cy="7191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7213" name="Text Box 45">
            <a:extLst>
              <a:ext uri="{FF2B5EF4-FFF2-40B4-BE49-F238E27FC236}">
                <a16:creationId xmlns:a16="http://schemas.microsoft.com/office/drawing/2014/main" id="{46160F74-3890-8FE2-033A-7CD728F924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1913" y="1771650"/>
            <a:ext cx="503237" cy="504825"/>
          </a:xfrm>
          <a:prstGeom prst="rect">
            <a:avLst/>
          </a:prstGeom>
          <a:solidFill>
            <a:srgbClr val="FFFF99"/>
          </a:solidFill>
          <a:ln w="158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he-IL" altLang="he-IL" sz="1600" b="1"/>
              <a:t>יובש יתר</a:t>
            </a:r>
            <a:endParaRPr lang="en-US" altLang="he-IL" sz="1600" b="1"/>
          </a:p>
        </p:txBody>
      </p:sp>
      <p:sp>
        <p:nvSpPr>
          <p:cNvPr id="7214" name="Text Box 46">
            <a:extLst>
              <a:ext uri="{FF2B5EF4-FFF2-40B4-BE49-F238E27FC236}">
                <a16:creationId xmlns:a16="http://schemas.microsoft.com/office/drawing/2014/main" id="{513AC6CB-366D-C249-FE43-C1A729FB12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2775" y="3355975"/>
            <a:ext cx="719138" cy="504825"/>
          </a:xfrm>
          <a:prstGeom prst="rect">
            <a:avLst/>
          </a:prstGeom>
          <a:solidFill>
            <a:srgbClr val="CCFFCC"/>
          </a:solidFill>
          <a:ln w="158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he-IL" altLang="he-IL" sz="1600" b="1"/>
              <a:t>שינויים מהירים</a:t>
            </a:r>
            <a:endParaRPr lang="en-US" altLang="he-IL" sz="1600" b="1"/>
          </a:p>
        </p:txBody>
      </p:sp>
      <p:sp>
        <p:nvSpPr>
          <p:cNvPr id="7215" name="AutoShape 47">
            <a:extLst>
              <a:ext uri="{FF2B5EF4-FFF2-40B4-BE49-F238E27FC236}">
                <a16:creationId xmlns:a16="http://schemas.microsoft.com/office/drawing/2014/main" id="{6F708C59-FF38-822A-680C-E08AF64582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750" y="4005263"/>
            <a:ext cx="1511300" cy="1079500"/>
          </a:xfrm>
          <a:prstGeom prst="flowChartAlternateProcess">
            <a:avLst/>
          </a:prstGeom>
          <a:solidFill>
            <a:srgbClr val="CCFFCC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36000" rIns="0" bIns="0" anchor="b"/>
          <a:lstStyle/>
          <a:p>
            <a:pPr algn="ctr"/>
            <a:r>
              <a:rPr lang="he-IL" altLang="he-IL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התעקמות והתעוותות של ניר ועץ הפרדות ונפילת צבע</a:t>
            </a:r>
            <a:endParaRPr lang="en-US" altLang="he-IL" sz="1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216" name="Line 48">
            <a:extLst>
              <a:ext uri="{FF2B5EF4-FFF2-40B4-BE49-F238E27FC236}">
                <a16:creationId xmlns:a16="http://schemas.microsoft.com/office/drawing/2014/main" id="{5783B575-E2A4-9224-729E-3F1B3CCCBF6D}"/>
              </a:ext>
            </a:extLst>
          </p:cNvPr>
          <p:cNvSpPr>
            <a:spLocks noChangeShapeType="1"/>
          </p:cNvSpPr>
          <p:nvPr/>
        </p:nvSpPr>
        <p:spPr bwMode="auto">
          <a:xfrm>
            <a:off x="468313" y="1628775"/>
            <a:ext cx="0" cy="482441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7217" name="Text Box 49">
            <a:extLst>
              <a:ext uri="{FF2B5EF4-FFF2-40B4-BE49-F238E27FC236}">
                <a16:creationId xmlns:a16="http://schemas.microsoft.com/office/drawing/2014/main" id="{16D2DFCC-261B-0C33-B592-85DF4B3F0D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2565400"/>
            <a:ext cx="649288" cy="501650"/>
          </a:xfrm>
          <a:prstGeom prst="rect">
            <a:avLst/>
          </a:prstGeom>
          <a:solidFill>
            <a:srgbClr val="99CCF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e-IL" altLang="he-IL" sz="1600" b="1"/>
              <a:t>רטיבות יתר</a:t>
            </a:r>
            <a:endParaRPr lang="en-US" altLang="he-IL" sz="1600" b="1"/>
          </a:p>
        </p:txBody>
      </p:sp>
      <p:sp>
        <p:nvSpPr>
          <p:cNvPr id="7218" name="Text Box 50">
            <a:extLst>
              <a:ext uri="{FF2B5EF4-FFF2-40B4-BE49-F238E27FC236}">
                <a16:creationId xmlns:a16="http://schemas.microsoft.com/office/drawing/2014/main" id="{365F5141-4F7D-7F09-2369-3E60802044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113" y="5229225"/>
            <a:ext cx="576262" cy="498475"/>
          </a:xfrm>
          <a:prstGeom prst="rect">
            <a:avLst/>
          </a:prstGeom>
          <a:solidFill>
            <a:srgbClr val="CCFFCC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e-IL" altLang="he-IL" sz="1600"/>
              <a:t>רטיבות וחום</a:t>
            </a:r>
            <a:endParaRPr lang="en-US" altLang="he-IL" sz="1600"/>
          </a:p>
        </p:txBody>
      </p:sp>
      <p:sp>
        <p:nvSpPr>
          <p:cNvPr id="7219" name="AutoShape 51">
            <a:extLst>
              <a:ext uri="{FF2B5EF4-FFF2-40B4-BE49-F238E27FC236}">
                <a16:creationId xmlns:a16="http://schemas.microsoft.com/office/drawing/2014/main" id="{94D4FA00-AE43-0FCB-8769-5ADCF07C79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5805488"/>
            <a:ext cx="2374900" cy="836612"/>
          </a:xfrm>
          <a:prstGeom prst="flowChartAlternateProcess">
            <a:avLst/>
          </a:prstGeom>
          <a:solidFill>
            <a:srgbClr val="CCFFCC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36000" rIns="0" bIns="0" anchor="ctr"/>
          <a:lstStyle/>
          <a:p>
            <a:pPr algn="ctr"/>
            <a:r>
              <a:rPr lang="he-IL" altLang="he-IL" sz="1600" b="1"/>
              <a:t>החלשות דבקים וחיבורים</a:t>
            </a:r>
          </a:p>
          <a:p>
            <a:pPr algn="ctr"/>
            <a:r>
              <a:rPr lang="he-IL" altLang="he-IL" sz="1600" b="1"/>
              <a:t>ריקבון, הכתמה</a:t>
            </a:r>
          </a:p>
          <a:p>
            <a:pPr algn="ctr"/>
            <a:r>
              <a:rPr lang="he-IL" altLang="he-IL" sz="1600" b="1"/>
              <a:t>מתיחת יתר של בדי קנווס</a:t>
            </a:r>
            <a:endParaRPr lang="en-US" altLang="he-IL" sz="1600" b="1"/>
          </a:p>
        </p:txBody>
      </p:sp>
      <p:sp>
        <p:nvSpPr>
          <p:cNvPr id="7220" name="Text Box 52">
            <a:extLst>
              <a:ext uri="{FF2B5EF4-FFF2-40B4-BE49-F238E27FC236}">
                <a16:creationId xmlns:a16="http://schemas.microsoft.com/office/drawing/2014/main" id="{0C25F483-6F0B-A257-74A7-4CCE91B442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43213" y="2997200"/>
            <a:ext cx="865187" cy="498475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he-IL" altLang="he-IL" sz="1600"/>
              <a:t>תרכובות גופרתיות</a:t>
            </a:r>
            <a:endParaRPr lang="en-US" altLang="he-IL" sz="1600"/>
          </a:p>
        </p:txBody>
      </p:sp>
      <p:sp>
        <p:nvSpPr>
          <p:cNvPr id="7221" name="Line 53">
            <a:extLst>
              <a:ext uri="{FF2B5EF4-FFF2-40B4-BE49-F238E27FC236}">
                <a16:creationId xmlns:a16="http://schemas.microsoft.com/office/drawing/2014/main" id="{2E93E422-7976-899B-CADB-27F7E4539AC6}"/>
              </a:ext>
            </a:extLst>
          </p:cNvPr>
          <p:cNvSpPr>
            <a:spLocks noChangeShapeType="1"/>
          </p:cNvSpPr>
          <p:nvPr/>
        </p:nvSpPr>
        <p:spPr bwMode="auto">
          <a:xfrm>
            <a:off x="4787900" y="4652963"/>
            <a:ext cx="0" cy="288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7222" name="Line 54">
            <a:extLst>
              <a:ext uri="{FF2B5EF4-FFF2-40B4-BE49-F238E27FC236}">
                <a16:creationId xmlns:a16="http://schemas.microsoft.com/office/drawing/2014/main" id="{437B95E0-5CB4-D21D-4B4E-B6BA4EE12CA3}"/>
              </a:ext>
            </a:extLst>
          </p:cNvPr>
          <p:cNvSpPr>
            <a:spLocks noChangeShapeType="1"/>
          </p:cNvSpPr>
          <p:nvPr/>
        </p:nvSpPr>
        <p:spPr bwMode="auto">
          <a:xfrm>
            <a:off x="3635375" y="1412875"/>
            <a:ext cx="0" cy="2873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7223" name="Line 55">
            <a:extLst>
              <a:ext uri="{FF2B5EF4-FFF2-40B4-BE49-F238E27FC236}">
                <a16:creationId xmlns:a16="http://schemas.microsoft.com/office/drawing/2014/main" id="{5362CEE9-3FD2-BB5D-09E5-6FE7ADE3E9E8}"/>
              </a:ext>
            </a:extLst>
          </p:cNvPr>
          <p:cNvSpPr>
            <a:spLocks noChangeShapeType="1"/>
          </p:cNvSpPr>
          <p:nvPr/>
        </p:nvSpPr>
        <p:spPr bwMode="auto">
          <a:xfrm>
            <a:off x="3995738" y="1412875"/>
            <a:ext cx="0" cy="2873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e-IL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>
            <a:extLst>
              <a:ext uri="{FF2B5EF4-FFF2-40B4-BE49-F238E27FC236}">
                <a16:creationId xmlns:a16="http://schemas.microsoft.com/office/drawing/2014/main" id="{2B8D40F1-3054-E9D8-9834-798917ABA599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468313" y="0"/>
            <a:ext cx="8229600" cy="765175"/>
          </a:xfrm>
        </p:spPr>
        <p:txBody>
          <a:bodyPr/>
          <a:lstStyle/>
          <a:p>
            <a:r>
              <a:rPr lang="he-IL" altLang="he-IL" sz="4000"/>
              <a:t>הסיבות העיקריות לנזקים ביצירות אמנות</a:t>
            </a:r>
          </a:p>
        </p:txBody>
      </p:sp>
      <p:sp>
        <p:nvSpPr>
          <p:cNvPr id="39939" name="Line 3">
            <a:extLst>
              <a:ext uri="{FF2B5EF4-FFF2-40B4-BE49-F238E27FC236}">
                <a16:creationId xmlns:a16="http://schemas.microsoft.com/office/drawing/2014/main" id="{7AD002E2-7602-BB2A-56E4-D6CA62B9ED1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859338" y="5373688"/>
            <a:ext cx="0" cy="2873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39940" name="Line 4">
            <a:extLst>
              <a:ext uri="{FF2B5EF4-FFF2-40B4-BE49-F238E27FC236}">
                <a16:creationId xmlns:a16="http://schemas.microsoft.com/office/drawing/2014/main" id="{F928F9DE-0A9F-416F-CFCB-A1C4CD124788}"/>
              </a:ext>
            </a:extLst>
          </p:cNvPr>
          <p:cNvSpPr>
            <a:spLocks noChangeShapeType="1"/>
          </p:cNvSpPr>
          <p:nvPr/>
        </p:nvSpPr>
        <p:spPr bwMode="auto">
          <a:xfrm>
            <a:off x="3635375" y="1700213"/>
            <a:ext cx="0" cy="7905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39941" name="Line 5">
            <a:extLst>
              <a:ext uri="{FF2B5EF4-FFF2-40B4-BE49-F238E27FC236}">
                <a16:creationId xmlns:a16="http://schemas.microsoft.com/office/drawing/2014/main" id="{901112E2-4CD4-D448-1FF1-4345916392B7}"/>
              </a:ext>
            </a:extLst>
          </p:cNvPr>
          <p:cNvSpPr>
            <a:spLocks noChangeShapeType="1"/>
          </p:cNvSpPr>
          <p:nvPr/>
        </p:nvSpPr>
        <p:spPr bwMode="auto">
          <a:xfrm>
            <a:off x="3995738" y="1700213"/>
            <a:ext cx="0" cy="7905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39942" name="Line 6">
            <a:extLst>
              <a:ext uri="{FF2B5EF4-FFF2-40B4-BE49-F238E27FC236}">
                <a16:creationId xmlns:a16="http://schemas.microsoft.com/office/drawing/2014/main" id="{EECFC382-B12B-37B4-6253-EEF97954EF8B}"/>
              </a:ext>
            </a:extLst>
          </p:cNvPr>
          <p:cNvSpPr>
            <a:spLocks noChangeShapeType="1"/>
          </p:cNvSpPr>
          <p:nvPr/>
        </p:nvSpPr>
        <p:spPr bwMode="auto">
          <a:xfrm>
            <a:off x="468313" y="5516563"/>
            <a:ext cx="20161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e-IL"/>
          </a:p>
        </p:txBody>
      </p:sp>
      <p:grpSp>
        <p:nvGrpSpPr>
          <p:cNvPr id="39943" name="Group 7">
            <a:extLst>
              <a:ext uri="{FF2B5EF4-FFF2-40B4-BE49-F238E27FC236}">
                <a16:creationId xmlns:a16="http://schemas.microsoft.com/office/drawing/2014/main" id="{026ED72A-17E2-C7F6-AFF7-ED3771C74898}"/>
              </a:ext>
            </a:extLst>
          </p:cNvPr>
          <p:cNvGrpSpPr>
            <a:grpSpLocks/>
          </p:cNvGrpSpPr>
          <p:nvPr/>
        </p:nvGrpSpPr>
        <p:grpSpPr bwMode="auto">
          <a:xfrm>
            <a:off x="2195513" y="620713"/>
            <a:ext cx="6551612" cy="5184775"/>
            <a:chOff x="1429" y="845"/>
            <a:chExt cx="4127" cy="3266"/>
          </a:xfrm>
        </p:grpSpPr>
        <p:sp>
          <p:nvSpPr>
            <p:cNvPr id="39944" name="AutoShape 8">
              <a:extLst>
                <a:ext uri="{FF2B5EF4-FFF2-40B4-BE49-F238E27FC236}">
                  <a16:creationId xmlns:a16="http://schemas.microsoft.com/office/drawing/2014/main" id="{5CCF0800-6147-4E07-17BA-EB071F6D63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77" y="890"/>
              <a:ext cx="1134" cy="499"/>
            </a:xfrm>
            <a:prstGeom prst="flowChartProcess">
              <a:avLst/>
            </a:prstGeom>
            <a:solidFill>
              <a:srgbClr val="FFCC99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he-IL" altLang="he-IL" sz="2000" b="1"/>
                <a:t>מסגור לא נכון</a:t>
              </a:r>
              <a:endParaRPr lang="en-US" altLang="he-IL" sz="2000" b="1"/>
            </a:p>
          </p:txBody>
        </p:sp>
        <p:sp>
          <p:nvSpPr>
            <p:cNvPr id="39945" name="AutoShape 9">
              <a:extLst>
                <a:ext uri="{FF2B5EF4-FFF2-40B4-BE49-F238E27FC236}">
                  <a16:creationId xmlns:a16="http://schemas.microsoft.com/office/drawing/2014/main" id="{2AC94A20-F54E-B240-2254-1B8523E63B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80" y="845"/>
              <a:ext cx="998" cy="499"/>
            </a:xfrm>
            <a:prstGeom prst="flowChartProcess">
              <a:avLst/>
            </a:prstGeom>
            <a:solidFill>
              <a:srgbClr val="FFFF99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he-IL" altLang="he-IL" sz="2000" b="1"/>
                <a:t>הזנחה</a:t>
              </a:r>
              <a:endParaRPr lang="en-US" altLang="he-IL" sz="2000" b="1"/>
            </a:p>
          </p:txBody>
        </p:sp>
        <p:sp>
          <p:nvSpPr>
            <p:cNvPr id="39946" name="AutoShape 10">
              <a:extLst>
                <a:ext uri="{FF2B5EF4-FFF2-40B4-BE49-F238E27FC236}">
                  <a16:creationId xmlns:a16="http://schemas.microsoft.com/office/drawing/2014/main" id="{694C04E3-562B-3DCC-2E14-50ED365CB8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77" y="1616"/>
              <a:ext cx="771" cy="816"/>
            </a:xfrm>
            <a:prstGeom prst="flowChartAlternateProcess">
              <a:avLst/>
            </a:prstGeom>
            <a:solidFill>
              <a:srgbClr val="FFCC99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18000" tIns="0" rIns="18000" bIns="0" anchor="ctr"/>
            <a:lstStyle/>
            <a:p>
              <a:pPr algn="ctr"/>
              <a:r>
                <a:rPr lang="he-IL" altLang="he-IL" sz="1600" b="1"/>
                <a:t>אינו מספק הגנה מפני השפעות חיצוניות</a:t>
              </a:r>
              <a:endParaRPr lang="en-US" altLang="he-IL" sz="1600" b="1"/>
            </a:p>
          </p:txBody>
        </p:sp>
        <p:sp>
          <p:nvSpPr>
            <p:cNvPr id="39947" name="AutoShape 11">
              <a:extLst>
                <a:ext uri="{FF2B5EF4-FFF2-40B4-BE49-F238E27FC236}">
                  <a16:creationId xmlns:a16="http://schemas.microsoft.com/office/drawing/2014/main" id="{6919CB35-D3A3-4B52-2BC0-86A68FE63E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49" y="2659"/>
              <a:ext cx="907" cy="1451"/>
            </a:xfrm>
            <a:prstGeom prst="flowChartAlternateProcess">
              <a:avLst/>
            </a:prstGeom>
            <a:solidFill>
              <a:srgbClr val="FF99C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18000" tIns="0" rIns="18000" bIns="0" anchor="ctr"/>
            <a:lstStyle/>
            <a:p>
              <a:pPr algn="ctr"/>
              <a:r>
                <a:rPr lang="he-IL" altLang="he-IL" b="1"/>
                <a:t>חומרי המסגור בעצמם </a:t>
              </a:r>
              <a:r>
                <a:rPr lang="he-IL" altLang="he-IL" sz="1600" b="1"/>
                <a:t>גורמים</a:t>
              </a:r>
              <a:r>
                <a:rPr lang="he-IL" altLang="he-IL" b="1"/>
                <a:t> נזק חמור ע"י צריבה, חמצון וחדירת דבקים ליצירה</a:t>
              </a:r>
              <a:endParaRPr lang="en-US" altLang="he-IL" b="1"/>
            </a:p>
          </p:txBody>
        </p:sp>
        <p:sp>
          <p:nvSpPr>
            <p:cNvPr id="39948" name="Line 12">
              <a:extLst>
                <a:ext uri="{FF2B5EF4-FFF2-40B4-BE49-F238E27FC236}">
                  <a16:creationId xmlns:a16="http://schemas.microsoft.com/office/drawing/2014/main" id="{4266D9E2-BC5F-2F93-81BF-AA026CCBFDB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740" y="1389"/>
              <a:ext cx="0" cy="22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39949" name="Line 13">
              <a:extLst>
                <a:ext uri="{FF2B5EF4-FFF2-40B4-BE49-F238E27FC236}">
                  <a16:creationId xmlns:a16="http://schemas.microsoft.com/office/drawing/2014/main" id="{99882DD5-50B1-5D04-26C0-CA73177BEB5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329" y="1389"/>
              <a:ext cx="0" cy="127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39950" name="AutoShape 14">
              <a:extLst>
                <a:ext uri="{FF2B5EF4-FFF2-40B4-BE49-F238E27FC236}">
                  <a16:creationId xmlns:a16="http://schemas.microsoft.com/office/drawing/2014/main" id="{00E09DE8-7E7D-9A06-9827-16D57E419A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60" y="1480"/>
              <a:ext cx="635" cy="318"/>
            </a:xfrm>
            <a:prstGeom prst="flowChartAlternateProcess">
              <a:avLst/>
            </a:prstGeom>
            <a:solidFill>
              <a:srgbClr val="FFFF99"/>
            </a:solidFill>
            <a:ln w="12700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he-IL" altLang="he-IL" sz="2000" b="1"/>
                <a:t>תאונה</a:t>
              </a:r>
              <a:endParaRPr lang="en-US" altLang="he-IL" sz="2000" b="1"/>
            </a:p>
          </p:txBody>
        </p:sp>
        <p:sp>
          <p:nvSpPr>
            <p:cNvPr id="39951" name="AutoShape 15">
              <a:extLst>
                <a:ext uri="{FF2B5EF4-FFF2-40B4-BE49-F238E27FC236}">
                  <a16:creationId xmlns:a16="http://schemas.microsoft.com/office/drawing/2014/main" id="{83426F7A-69B7-38D8-54D7-2A0CBF7266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60" y="1933"/>
              <a:ext cx="726" cy="590"/>
            </a:xfrm>
            <a:prstGeom prst="flowChartAlternateProcess">
              <a:avLst/>
            </a:prstGeom>
            <a:solidFill>
              <a:srgbClr val="FFFF99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18000" tIns="10800" rIns="18000" bIns="10800" anchor="ctr"/>
            <a:lstStyle/>
            <a:p>
              <a:pPr algn="ctr"/>
              <a:r>
                <a:rPr lang="he-IL" altLang="he-IL" sz="1600" b="1"/>
                <a:t>חשיפה ל:</a:t>
              </a:r>
            </a:p>
            <a:p>
              <a:pPr algn="ctr"/>
              <a:r>
                <a:rPr lang="he-IL" altLang="he-IL" sz="1600" b="1"/>
                <a:t>אור, חום ולחות לא מאוזנים</a:t>
              </a:r>
              <a:endParaRPr lang="en-US" altLang="he-IL" sz="1600" b="1"/>
            </a:p>
          </p:txBody>
        </p:sp>
        <p:sp>
          <p:nvSpPr>
            <p:cNvPr id="39952" name="AutoShape 16">
              <a:extLst>
                <a:ext uri="{FF2B5EF4-FFF2-40B4-BE49-F238E27FC236}">
                  <a16:creationId xmlns:a16="http://schemas.microsoft.com/office/drawing/2014/main" id="{5A2D1106-8E8C-77E0-9CFD-BFC6824425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15" y="2659"/>
              <a:ext cx="817" cy="454"/>
            </a:xfrm>
            <a:prstGeom prst="flowChartAlternateProcess">
              <a:avLst/>
            </a:prstGeom>
            <a:solidFill>
              <a:srgbClr val="FFFF99"/>
            </a:solidFill>
            <a:ln w="12700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18000" tIns="10800" rIns="18000" bIns="10800" anchor="ctr"/>
            <a:lstStyle/>
            <a:p>
              <a:pPr algn="ctr"/>
              <a:r>
                <a:rPr lang="he-IL" altLang="he-IL" sz="1600" b="1"/>
                <a:t>שינוע ואריזה לא זהירים/לא נכונים</a:t>
              </a:r>
              <a:endParaRPr lang="en-US" altLang="he-IL" sz="1600" b="1"/>
            </a:p>
          </p:txBody>
        </p:sp>
        <p:sp>
          <p:nvSpPr>
            <p:cNvPr id="39953" name="AutoShape 17">
              <a:extLst>
                <a:ext uri="{FF2B5EF4-FFF2-40B4-BE49-F238E27FC236}">
                  <a16:creationId xmlns:a16="http://schemas.microsoft.com/office/drawing/2014/main" id="{FBDFC2C8-7445-AAC9-2CD1-4C2817DCAD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80" y="3067"/>
              <a:ext cx="408" cy="318"/>
            </a:xfrm>
            <a:prstGeom prst="flowChartAlternateProcess">
              <a:avLst/>
            </a:prstGeom>
            <a:solidFill>
              <a:srgbClr val="FFFF99"/>
            </a:solidFill>
            <a:ln w="12700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18000" tIns="10800" rIns="18000" bIns="10800" anchor="ctr"/>
            <a:lstStyle/>
            <a:p>
              <a:pPr algn="ctr"/>
              <a:r>
                <a:rPr lang="he-IL" altLang="he-IL" sz="1600" b="1"/>
                <a:t>מזיקים</a:t>
              </a:r>
              <a:endParaRPr lang="en-US" altLang="he-IL" sz="1600" b="1"/>
            </a:p>
          </p:txBody>
        </p:sp>
        <p:sp>
          <p:nvSpPr>
            <p:cNvPr id="39954" name="AutoShape 18">
              <a:extLst>
                <a:ext uri="{FF2B5EF4-FFF2-40B4-BE49-F238E27FC236}">
                  <a16:creationId xmlns:a16="http://schemas.microsoft.com/office/drawing/2014/main" id="{411804A2-3462-9973-15D9-77890B4334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33" y="3748"/>
              <a:ext cx="498" cy="318"/>
            </a:xfrm>
            <a:prstGeom prst="flowChartAlternateProcess">
              <a:avLst/>
            </a:prstGeom>
            <a:solidFill>
              <a:srgbClr val="FFFF99"/>
            </a:solidFill>
            <a:ln w="12700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18000" tIns="10800" rIns="18000" bIns="10800" anchor="ctr"/>
            <a:lstStyle/>
            <a:p>
              <a:pPr algn="ctr"/>
              <a:r>
                <a:rPr lang="he-IL" altLang="he-IL" sz="1600" b="1"/>
                <a:t>חולדות</a:t>
              </a:r>
            </a:p>
            <a:p>
              <a:pPr algn="ctr"/>
              <a:r>
                <a:rPr lang="he-IL" altLang="he-IL" sz="1600" b="1"/>
                <a:t>עכברים</a:t>
              </a:r>
              <a:endParaRPr lang="en-US" altLang="he-IL" sz="1600" b="1"/>
            </a:p>
          </p:txBody>
        </p:sp>
        <p:sp>
          <p:nvSpPr>
            <p:cNvPr id="39955" name="AutoShape 19">
              <a:extLst>
                <a:ext uri="{FF2B5EF4-FFF2-40B4-BE49-F238E27FC236}">
                  <a16:creationId xmlns:a16="http://schemas.microsoft.com/office/drawing/2014/main" id="{D83EB7C4-8C33-D743-B8F7-DF3B67CE29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61" y="3702"/>
              <a:ext cx="680" cy="409"/>
            </a:xfrm>
            <a:prstGeom prst="flowChartAlternateProcess">
              <a:avLst/>
            </a:prstGeom>
            <a:solidFill>
              <a:srgbClr val="FFFF99"/>
            </a:solidFill>
            <a:ln w="12700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18000" tIns="10800" rIns="18000" bIns="10800" anchor="ctr"/>
            <a:lstStyle/>
            <a:p>
              <a:pPr algn="ctr"/>
              <a:r>
                <a:rPr lang="he-IL" altLang="he-IL" sz="1600" b="1"/>
                <a:t>חיפושית עץ</a:t>
              </a:r>
            </a:p>
            <a:p>
              <a:pPr algn="ctr"/>
              <a:r>
                <a:rPr lang="he-IL" altLang="he-IL" sz="1600" b="1"/>
                <a:t>דג הכסף</a:t>
              </a:r>
              <a:endParaRPr lang="en-US" altLang="he-IL" sz="1600" b="1"/>
            </a:p>
          </p:txBody>
        </p:sp>
        <p:sp>
          <p:nvSpPr>
            <p:cNvPr id="39956" name="AutoShape 20">
              <a:extLst>
                <a:ext uri="{FF2B5EF4-FFF2-40B4-BE49-F238E27FC236}">
                  <a16:creationId xmlns:a16="http://schemas.microsoft.com/office/drawing/2014/main" id="{6110767A-9712-7E01-8FBE-0176DE2035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62" y="3748"/>
              <a:ext cx="408" cy="318"/>
            </a:xfrm>
            <a:prstGeom prst="flowChartAlternateProcess">
              <a:avLst/>
            </a:prstGeom>
            <a:solidFill>
              <a:srgbClr val="FFFF99"/>
            </a:solidFill>
            <a:ln w="12700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18000" tIns="10800" rIns="18000" bIns="10800" anchor="ctr"/>
            <a:lstStyle/>
            <a:p>
              <a:pPr algn="ctr"/>
              <a:r>
                <a:rPr lang="he-IL" altLang="he-IL" sz="1600" b="1"/>
                <a:t>עש</a:t>
              </a:r>
              <a:endParaRPr lang="en-US" altLang="he-IL" sz="1600" b="1"/>
            </a:p>
          </p:txBody>
        </p:sp>
        <p:sp>
          <p:nvSpPr>
            <p:cNvPr id="39957" name="AutoShape 21">
              <a:extLst>
                <a:ext uri="{FF2B5EF4-FFF2-40B4-BE49-F238E27FC236}">
                  <a16:creationId xmlns:a16="http://schemas.microsoft.com/office/drawing/2014/main" id="{7045E46E-76B6-9AAC-B96A-D28B317753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10" y="3748"/>
              <a:ext cx="907" cy="318"/>
            </a:xfrm>
            <a:prstGeom prst="flowChartAlternateProcess">
              <a:avLst/>
            </a:prstGeom>
            <a:solidFill>
              <a:srgbClr val="FFFF99"/>
            </a:solidFill>
            <a:ln w="12700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18000" tIns="10800" rIns="18000" bIns="10800" anchor="ctr"/>
            <a:lstStyle/>
            <a:p>
              <a:pPr algn="ctr"/>
              <a:r>
                <a:rPr lang="he-IL" altLang="he-IL" sz="1600" b="1"/>
                <a:t>פונגוס (עובש)</a:t>
              </a:r>
            </a:p>
            <a:p>
              <a:pPr algn="ctr"/>
              <a:r>
                <a:rPr lang="he-IL" altLang="he-IL" sz="1600" b="1"/>
                <a:t>בקטריות</a:t>
              </a:r>
              <a:endParaRPr lang="en-US" altLang="he-IL" sz="1600" b="1"/>
            </a:p>
          </p:txBody>
        </p:sp>
        <p:sp>
          <p:nvSpPr>
            <p:cNvPr id="39958" name="Line 22">
              <a:extLst>
                <a:ext uri="{FF2B5EF4-FFF2-40B4-BE49-F238E27FC236}">
                  <a16:creationId xmlns:a16="http://schemas.microsoft.com/office/drawing/2014/main" id="{C013858C-3FEF-6A7B-4B80-E02C1F4FFC6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61" y="1344"/>
              <a:ext cx="0" cy="17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e-IL"/>
            </a:p>
          </p:txBody>
        </p:sp>
        <p:cxnSp>
          <p:nvCxnSpPr>
            <p:cNvPr id="39959" name="AutoShape 23">
              <a:extLst>
                <a:ext uri="{FF2B5EF4-FFF2-40B4-BE49-F238E27FC236}">
                  <a16:creationId xmlns:a16="http://schemas.microsoft.com/office/drawing/2014/main" id="{434F9D06-6F47-84DA-3A44-8C0B14C62914}"/>
                </a:ext>
              </a:extLst>
            </p:cNvPr>
            <p:cNvCxnSpPr>
              <a:cxnSpLocks noChangeShapeType="1"/>
              <a:endCxn id="39950" idx="1"/>
            </p:cNvCxnSpPr>
            <p:nvPr/>
          </p:nvCxnSpPr>
          <p:spPr bwMode="auto">
            <a:xfrm rot="16200000" flipH="1">
              <a:off x="3386" y="1465"/>
              <a:ext cx="295" cy="53"/>
            </a:xfrm>
            <a:prstGeom prst="bentConnector2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9960" name="AutoShape 24">
              <a:extLst>
                <a:ext uri="{FF2B5EF4-FFF2-40B4-BE49-F238E27FC236}">
                  <a16:creationId xmlns:a16="http://schemas.microsoft.com/office/drawing/2014/main" id="{33485F1D-E429-D54B-D556-01BD8BD6633D}"/>
                </a:ext>
              </a:extLst>
            </p:cNvPr>
            <p:cNvCxnSpPr>
              <a:cxnSpLocks noChangeShapeType="1"/>
              <a:stCxn id="39945" idx="2"/>
              <a:endCxn id="39951" idx="1"/>
            </p:cNvCxnSpPr>
            <p:nvPr/>
          </p:nvCxnSpPr>
          <p:spPr bwMode="auto">
            <a:xfrm rot="16200000" flipH="1">
              <a:off x="3028" y="1695"/>
              <a:ext cx="884" cy="181"/>
            </a:xfrm>
            <a:prstGeom prst="bentConnector2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9961" name="AutoShape 25">
              <a:extLst>
                <a:ext uri="{FF2B5EF4-FFF2-40B4-BE49-F238E27FC236}">
                  <a16:creationId xmlns:a16="http://schemas.microsoft.com/office/drawing/2014/main" id="{06DA7460-D13B-8AD5-C12E-B6C3F8EA21DA}"/>
                </a:ext>
              </a:extLst>
            </p:cNvPr>
            <p:cNvCxnSpPr>
              <a:cxnSpLocks noChangeShapeType="1"/>
              <a:stCxn id="39952" idx="1"/>
              <a:endCxn id="39945" idx="2"/>
            </p:cNvCxnSpPr>
            <p:nvPr/>
          </p:nvCxnSpPr>
          <p:spPr bwMode="auto">
            <a:xfrm rot="10800000">
              <a:off x="3379" y="1344"/>
              <a:ext cx="136" cy="1542"/>
            </a:xfrm>
            <a:prstGeom prst="bentConnector2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39962" name="Line 26">
              <a:extLst>
                <a:ext uri="{FF2B5EF4-FFF2-40B4-BE49-F238E27FC236}">
                  <a16:creationId xmlns:a16="http://schemas.microsoft.com/office/drawing/2014/main" id="{B5D27BB6-11D2-A8C5-CD81-9E72D627286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09" y="3566"/>
              <a:ext cx="1905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39963" name="Line 27">
              <a:extLst>
                <a:ext uri="{FF2B5EF4-FFF2-40B4-BE49-F238E27FC236}">
                  <a16:creationId xmlns:a16="http://schemas.microsoft.com/office/drawing/2014/main" id="{848D3299-FBD3-277D-01E6-FABC5217E9E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09" y="3566"/>
              <a:ext cx="0" cy="18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39964" name="Line 28">
              <a:extLst>
                <a:ext uri="{FF2B5EF4-FFF2-40B4-BE49-F238E27FC236}">
                  <a16:creationId xmlns:a16="http://schemas.microsoft.com/office/drawing/2014/main" id="{BB24B90F-C91E-CA26-FF6B-4201335D502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44" y="3566"/>
              <a:ext cx="0" cy="18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39965" name="Line 29">
              <a:extLst>
                <a:ext uri="{FF2B5EF4-FFF2-40B4-BE49-F238E27FC236}">
                  <a16:creationId xmlns:a16="http://schemas.microsoft.com/office/drawing/2014/main" id="{A40FDD01-1724-39BA-FAF9-2375B78033A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79" y="3566"/>
              <a:ext cx="0" cy="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39966" name="Line 30">
              <a:extLst>
                <a:ext uri="{FF2B5EF4-FFF2-40B4-BE49-F238E27FC236}">
                  <a16:creationId xmlns:a16="http://schemas.microsoft.com/office/drawing/2014/main" id="{CBD4945D-B4BC-80CE-7A12-EFCEF623122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566"/>
              <a:ext cx="0" cy="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e-IL"/>
            </a:p>
          </p:txBody>
        </p:sp>
        <p:grpSp>
          <p:nvGrpSpPr>
            <p:cNvPr id="39967" name="Group 31">
              <a:extLst>
                <a:ext uri="{FF2B5EF4-FFF2-40B4-BE49-F238E27FC236}">
                  <a16:creationId xmlns:a16="http://schemas.microsoft.com/office/drawing/2014/main" id="{213979CF-FFEF-25F8-1812-8E560FB5AFB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29" y="845"/>
              <a:ext cx="1360" cy="2268"/>
              <a:chOff x="1429" y="845"/>
              <a:chExt cx="1360" cy="2268"/>
            </a:xfrm>
          </p:grpSpPr>
          <p:sp>
            <p:nvSpPr>
              <p:cNvPr id="39968" name="AutoShape 32">
                <a:extLst>
                  <a:ext uri="{FF2B5EF4-FFF2-40B4-BE49-F238E27FC236}">
                    <a16:creationId xmlns:a16="http://schemas.microsoft.com/office/drawing/2014/main" id="{E6C7945E-9690-008C-771F-B549A879CB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01" y="845"/>
                <a:ext cx="907" cy="499"/>
              </a:xfrm>
              <a:prstGeom prst="flowChartProcess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18000" tIns="36000" rIns="18000" bIns="10800" anchor="ctr"/>
              <a:lstStyle/>
              <a:p>
                <a:pPr algn="ctr"/>
                <a:r>
                  <a:rPr lang="he-IL" altLang="he-IL" sz="2000" b="1"/>
                  <a:t>אוויר מזוהם</a:t>
                </a:r>
                <a:endParaRPr lang="en-US" altLang="he-IL" sz="2000" b="1"/>
              </a:p>
            </p:txBody>
          </p:sp>
          <p:sp>
            <p:nvSpPr>
              <p:cNvPr id="39969" name="AutoShape 33">
                <a:extLst>
                  <a:ext uri="{FF2B5EF4-FFF2-40B4-BE49-F238E27FC236}">
                    <a16:creationId xmlns:a16="http://schemas.microsoft.com/office/drawing/2014/main" id="{E402462A-7532-3F8B-2F0F-7CC4986369E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00" y="1842"/>
                <a:ext cx="589" cy="273"/>
              </a:xfrm>
              <a:prstGeom prst="flowChartAlternateProcess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r>
                  <a:rPr lang="he-IL" altLang="he-IL" b="1"/>
                  <a:t>כתמים</a:t>
                </a:r>
                <a:endParaRPr lang="en-US" altLang="he-IL" b="1"/>
              </a:p>
            </p:txBody>
          </p:sp>
          <p:sp>
            <p:nvSpPr>
              <p:cNvPr id="39970" name="Text Box 34">
                <a:extLst>
                  <a:ext uri="{FF2B5EF4-FFF2-40B4-BE49-F238E27FC236}">
                    <a16:creationId xmlns:a16="http://schemas.microsoft.com/office/drawing/2014/main" id="{3BE27F10-92EB-90D8-975E-0F70EE610E8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472" y="1616"/>
                <a:ext cx="272" cy="181"/>
              </a:xfrm>
              <a:prstGeom prst="rect">
                <a:avLst/>
              </a:prstGeom>
              <a:solidFill>
                <a:srgbClr val="FFCC99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he-IL" altLang="he-IL" b="1"/>
                  <a:t>אבק</a:t>
                </a:r>
                <a:endParaRPr lang="en-US" altLang="he-IL" b="1"/>
              </a:p>
            </p:txBody>
          </p:sp>
          <p:sp>
            <p:nvSpPr>
              <p:cNvPr id="39971" name="Text Box 35">
                <a:extLst>
                  <a:ext uri="{FF2B5EF4-FFF2-40B4-BE49-F238E27FC236}">
                    <a16:creationId xmlns:a16="http://schemas.microsoft.com/office/drawing/2014/main" id="{81EBB71D-A85A-724C-A24C-260CD6ECC97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200" y="1525"/>
                <a:ext cx="227" cy="181"/>
              </a:xfrm>
              <a:prstGeom prst="rect">
                <a:avLst/>
              </a:prstGeom>
              <a:solidFill>
                <a:srgbClr val="C0C0C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he-IL" altLang="he-IL" b="1"/>
                  <a:t>פיח</a:t>
                </a:r>
                <a:endParaRPr lang="en-US" altLang="he-IL" b="1"/>
              </a:p>
            </p:txBody>
          </p:sp>
          <p:sp>
            <p:nvSpPr>
              <p:cNvPr id="39972" name="Line 36">
                <a:extLst>
                  <a:ext uri="{FF2B5EF4-FFF2-40B4-BE49-F238E27FC236}">
                    <a16:creationId xmlns:a16="http://schemas.microsoft.com/office/drawing/2014/main" id="{AD8E2C4B-26CA-A81D-62AE-EEA7F4D449A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64" y="1344"/>
                <a:ext cx="0" cy="140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e-IL"/>
              </a:p>
            </p:txBody>
          </p:sp>
          <p:sp>
            <p:nvSpPr>
              <p:cNvPr id="39973" name="AutoShape 37">
                <a:extLst>
                  <a:ext uri="{FF2B5EF4-FFF2-40B4-BE49-F238E27FC236}">
                    <a16:creationId xmlns:a16="http://schemas.microsoft.com/office/drawing/2014/main" id="{52FE9985-43ED-6F32-F677-A3CFA401ED5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10" y="2750"/>
                <a:ext cx="1179" cy="363"/>
              </a:xfrm>
              <a:prstGeom prst="flowChartAlternateProcess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18000" rIns="18000" anchor="ctr"/>
              <a:lstStyle/>
              <a:p>
                <a:pPr algn="ctr"/>
                <a:r>
                  <a:rPr lang="he-IL" altLang="he-IL" sz="1600" b="1"/>
                  <a:t>השחרה של פיגמנטים מבוססי עופרת</a:t>
                </a:r>
                <a:endParaRPr lang="en-US" altLang="he-IL" sz="1600" b="1"/>
              </a:p>
            </p:txBody>
          </p:sp>
          <p:sp>
            <p:nvSpPr>
              <p:cNvPr id="39974" name="Line 38">
                <a:extLst>
                  <a:ext uri="{FF2B5EF4-FFF2-40B4-BE49-F238E27FC236}">
                    <a16:creationId xmlns:a16="http://schemas.microsoft.com/office/drawing/2014/main" id="{672A1662-E4A8-13A6-B217-70F5E0B61C5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791" y="1344"/>
                <a:ext cx="0" cy="589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e-IL"/>
              </a:p>
            </p:txBody>
          </p:sp>
          <p:sp>
            <p:nvSpPr>
              <p:cNvPr id="39975" name="AutoShape 39">
                <a:extLst>
                  <a:ext uri="{FF2B5EF4-FFF2-40B4-BE49-F238E27FC236}">
                    <a16:creationId xmlns:a16="http://schemas.microsoft.com/office/drawing/2014/main" id="{86EC7316-DB4F-E512-02A8-15F3DD0ECA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19" y="1933"/>
                <a:ext cx="453" cy="317"/>
              </a:xfrm>
              <a:prstGeom prst="flowChartAlternateProcess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r>
                  <a:rPr lang="he-IL" altLang="he-IL" sz="1600" b="1"/>
                  <a:t>דהייה</a:t>
                </a:r>
              </a:p>
              <a:p>
                <a:pPr algn="ctr"/>
                <a:r>
                  <a:rPr lang="he-IL" altLang="he-IL" sz="1600" b="1"/>
                  <a:t>החלשות</a:t>
                </a:r>
                <a:endParaRPr lang="en-US" altLang="he-IL" sz="1600" b="1"/>
              </a:p>
            </p:txBody>
          </p:sp>
          <p:sp>
            <p:nvSpPr>
              <p:cNvPr id="39976" name="Text Box 40">
                <a:extLst>
                  <a:ext uri="{FF2B5EF4-FFF2-40B4-BE49-F238E27FC236}">
                    <a16:creationId xmlns:a16="http://schemas.microsoft.com/office/drawing/2014/main" id="{4DC657F6-FD00-25B4-108E-77DEB2BDF17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429" y="1480"/>
                <a:ext cx="591" cy="318"/>
              </a:xfrm>
              <a:prstGeom prst="rect">
                <a:avLst/>
              </a:prstGeom>
              <a:solidFill>
                <a:schemeClr val="folHlink"/>
              </a:solidFill>
              <a:ln w="1587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he-IL" altLang="he-IL" sz="1600" b="1"/>
                  <a:t>גופרית דו-חמצנית</a:t>
                </a:r>
                <a:endParaRPr lang="en-US" altLang="he-IL" sz="1600" b="1"/>
              </a:p>
            </p:txBody>
          </p:sp>
        </p:grpSp>
      </p:grpSp>
      <p:sp>
        <p:nvSpPr>
          <p:cNvPr id="39977" name="Line 41">
            <a:extLst>
              <a:ext uri="{FF2B5EF4-FFF2-40B4-BE49-F238E27FC236}">
                <a16:creationId xmlns:a16="http://schemas.microsoft.com/office/drawing/2014/main" id="{F0F35758-1347-1696-1D02-05B4C16D75C6}"/>
              </a:ext>
            </a:extLst>
          </p:cNvPr>
          <p:cNvSpPr>
            <a:spLocks noChangeShapeType="1"/>
          </p:cNvSpPr>
          <p:nvPr/>
        </p:nvSpPr>
        <p:spPr bwMode="auto">
          <a:xfrm>
            <a:off x="971550" y="1628775"/>
            <a:ext cx="0" cy="25193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39978" name="AutoShape 42">
            <a:extLst>
              <a:ext uri="{FF2B5EF4-FFF2-40B4-BE49-F238E27FC236}">
                <a16:creationId xmlns:a16="http://schemas.microsoft.com/office/drawing/2014/main" id="{C4FDEB95-23D9-A25F-C979-AEE87E61AE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836613"/>
            <a:ext cx="1657350" cy="647700"/>
          </a:xfrm>
          <a:prstGeom prst="flowChartProcess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he-IL" altLang="he-IL" sz="2000" b="1"/>
              <a:t>לחות יחסית</a:t>
            </a:r>
            <a:endParaRPr lang="en-US" altLang="he-IL" sz="2000" b="1"/>
          </a:p>
        </p:txBody>
      </p:sp>
      <p:sp>
        <p:nvSpPr>
          <p:cNvPr id="39979" name="AutoShape 43">
            <a:extLst>
              <a:ext uri="{FF2B5EF4-FFF2-40B4-BE49-F238E27FC236}">
                <a16:creationId xmlns:a16="http://schemas.microsoft.com/office/drawing/2014/main" id="{6C5FDA0A-57E7-BA40-8B8C-EFDAD0A3EC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7450" y="2347913"/>
            <a:ext cx="863600" cy="792162"/>
          </a:xfrm>
          <a:prstGeom prst="flowChartAlternateProcess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36000" rIns="0" bIns="36000" anchor="ctr"/>
          <a:lstStyle/>
          <a:p>
            <a:pPr algn="ctr"/>
            <a:r>
              <a:rPr lang="he-IL" altLang="he-IL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פריכות</a:t>
            </a:r>
          </a:p>
          <a:p>
            <a:pPr algn="ctr"/>
            <a:r>
              <a:rPr lang="he-IL" altLang="he-IL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רפיון בבד/ קנווס</a:t>
            </a:r>
            <a:endParaRPr lang="en-US" altLang="he-IL" sz="1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980" name="Line 44">
            <a:extLst>
              <a:ext uri="{FF2B5EF4-FFF2-40B4-BE49-F238E27FC236}">
                <a16:creationId xmlns:a16="http://schemas.microsoft.com/office/drawing/2014/main" id="{F20B293E-6F28-FECF-ABF9-9D63E11F2D62}"/>
              </a:ext>
            </a:extLst>
          </p:cNvPr>
          <p:cNvSpPr>
            <a:spLocks noChangeShapeType="1"/>
          </p:cNvSpPr>
          <p:nvPr/>
        </p:nvSpPr>
        <p:spPr bwMode="auto">
          <a:xfrm>
            <a:off x="1547813" y="1628775"/>
            <a:ext cx="0" cy="7191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39981" name="Text Box 45">
            <a:extLst>
              <a:ext uri="{FF2B5EF4-FFF2-40B4-BE49-F238E27FC236}">
                <a16:creationId xmlns:a16="http://schemas.microsoft.com/office/drawing/2014/main" id="{FF10D463-AA4B-7223-E9B5-7C4970A296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1913" y="1771650"/>
            <a:ext cx="503237" cy="504825"/>
          </a:xfrm>
          <a:prstGeom prst="rect">
            <a:avLst/>
          </a:prstGeom>
          <a:solidFill>
            <a:srgbClr val="FFFF99"/>
          </a:solidFill>
          <a:ln w="158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he-IL" altLang="he-IL" sz="1600" b="1"/>
              <a:t>יובש יתר</a:t>
            </a:r>
            <a:endParaRPr lang="en-US" altLang="he-IL" sz="1600" b="1"/>
          </a:p>
        </p:txBody>
      </p:sp>
      <p:sp>
        <p:nvSpPr>
          <p:cNvPr id="39982" name="Text Box 46">
            <a:extLst>
              <a:ext uri="{FF2B5EF4-FFF2-40B4-BE49-F238E27FC236}">
                <a16:creationId xmlns:a16="http://schemas.microsoft.com/office/drawing/2014/main" id="{4D03FD54-A2DA-56FC-1C9E-B077A38A91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2775" y="3355975"/>
            <a:ext cx="719138" cy="504825"/>
          </a:xfrm>
          <a:prstGeom prst="rect">
            <a:avLst/>
          </a:prstGeom>
          <a:solidFill>
            <a:srgbClr val="CCFFCC"/>
          </a:solidFill>
          <a:ln w="158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he-IL" altLang="he-IL" sz="1600" b="1"/>
              <a:t>שינויים מהירים</a:t>
            </a:r>
            <a:endParaRPr lang="en-US" altLang="he-IL" sz="1600" b="1"/>
          </a:p>
        </p:txBody>
      </p:sp>
      <p:sp>
        <p:nvSpPr>
          <p:cNvPr id="39983" name="AutoShape 47">
            <a:extLst>
              <a:ext uri="{FF2B5EF4-FFF2-40B4-BE49-F238E27FC236}">
                <a16:creationId xmlns:a16="http://schemas.microsoft.com/office/drawing/2014/main" id="{0222500A-8090-6617-F529-A7C9906383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750" y="4005263"/>
            <a:ext cx="1511300" cy="1079500"/>
          </a:xfrm>
          <a:prstGeom prst="flowChartAlternateProcess">
            <a:avLst/>
          </a:prstGeom>
          <a:solidFill>
            <a:srgbClr val="CCFFCC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36000" rIns="0" bIns="0" anchor="b"/>
          <a:lstStyle/>
          <a:p>
            <a:pPr algn="ctr"/>
            <a:r>
              <a:rPr lang="he-IL" altLang="he-IL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התעקמות והתעוותות של ניר ועץ הפרדות ונפילת צבע</a:t>
            </a:r>
            <a:endParaRPr lang="en-US" altLang="he-IL" sz="1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984" name="Line 48">
            <a:extLst>
              <a:ext uri="{FF2B5EF4-FFF2-40B4-BE49-F238E27FC236}">
                <a16:creationId xmlns:a16="http://schemas.microsoft.com/office/drawing/2014/main" id="{7249F5AB-DC0C-35CA-D330-A24013D9E7F4}"/>
              </a:ext>
            </a:extLst>
          </p:cNvPr>
          <p:cNvSpPr>
            <a:spLocks noChangeShapeType="1"/>
          </p:cNvSpPr>
          <p:nvPr/>
        </p:nvSpPr>
        <p:spPr bwMode="auto">
          <a:xfrm>
            <a:off x="468313" y="1628775"/>
            <a:ext cx="0" cy="482441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39985" name="Text Box 49">
            <a:extLst>
              <a:ext uri="{FF2B5EF4-FFF2-40B4-BE49-F238E27FC236}">
                <a16:creationId xmlns:a16="http://schemas.microsoft.com/office/drawing/2014/main" id="{A11D7E18-1F8E-C24B-E81D-DEF9A1FA6A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2565400"/>
            <a:ext cx="649288" cy="501650"/>
          </a:xfrm>
          <a:prstGeom prst="rect">
            <a:avLst/>
          </a:prstGeom>
          <a:solidFill>
            <a:srgbClr val="99CCF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e-IL" altLang="he-IL" sz="1600" b="1"/>
              <a:t>רטיבות יתר</a:t>
            </a:r>
            <a:endParaRPr lang="en-US" altLang="he-IL" sz="1600" b="1"/>
          </a:p>
        </p:txBody>
      </p:sp>
      <p:sp>
        <p:nvSpPr>
          <p:cNvPr id="39986" name="Text Box 50">
            <a:extLst>
              <a:ext uri="{FF2B5EF4-FFF2-40B4-BE49-F238E27FC236}">
                <a16:creationId xmlns:a16="http://schemas.microsoft.com/office/drawing/2014/main" id="{1516C6D4-CA96-D0B9-1AED-DC7B631F05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113" y="5229225"/>
            <a:ext cx="719137" cy="498475"/>
          </a:xfrm>
          <a:prstGeom prst="rect">
            <a:avLst/>
          </a:prstGeom>
          <a:solidFill>
            <a:srgbClr val="CCFFCC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e-IL" altLang="he-IL" sz="1600" b="1"/>
              <a:t>רטיבות וחום</a:t>
            </a:r>
            <a:endParaRPr lang="en-US" altLang="he-IL" sz="1600" b="1"/>
          </a:p>
        </p:txBody>
      </p:sp>
      <p:sp>
        <p:nvSpPr>
          <p:cNvPr id="39987" name="AutoShape 51">
            <a:extLst>
              <a:ext uri="{FF2B5EF4-FFF2-40B4-BE49-F238E27FC236}">
                <a16:creationId xmlns:a16="http://schemas.microsoft.com/office/drawing/2014/main" id="{D704B386-3E59-3A06-7A91-9892E1BAB4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5805488"/>
            <a:ext cx="2374900" cy="836612"/>
          </a:xfrm>
          <a:prstGeom prst="flowChartAlternateProcess">
            <a:avLst/>
          </a:prstGeom>
          <a:solidFill>
            <a:srgbClr val="CCFFCC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36000" rIns="0" bIns="0" anchor="ctr"/>
          <a:lstStyle/>
          <a:p>
            <a:pPr algn="ctr"/>
            <a:r>
              <a:rPr lang="he-IL" altLang="he-IL" sz="1600" b="1"/>
              <a:t>החלשות דבקים וחיבורים</a:t>
            </a:r>
          </a:p>
          <a:p>
            <a:pPr algn="ctr"/>
            <a:r>
              <a:rPr lang="he-IL" altLang="he-IL" sz="1600" b="1"/>
              <a:t>ריקבון, הכתמה</a:t>
            </a:r>
          </a:p>
          <a:p>
            <a:pPr algn="ctr"/>
            <a:r>
              <a:rPr lang="he-IL" altLang="he-IL" sz="1600" b="1"/>
              <a:t>מתיחת יתר של בדי קנווס</a:t>
            </a:r>
            <a:endParaRPr lang="en-US" altLang="he-IL" sz="1600" b="1"/>
          </a:p>
        </p:txBody>
      </p:sp>
      <p:sp>
        <p:nvSpPr>
          <p:cNvPr id="39988" name="Text Box 52">
            <a:extLst>
              <a:ext uri="{FF2B5EF4-FFF2-40B4-BE49-F238E27FC236}">
                <a16:creationId xmlns:a16="http://schemas.microsoft.com/office/drawing/2014/main" id="{DB4BCCB9-7B99-3117-E32E-F98D4F7064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43213" y="2997200"/>
            <a:ext cx="865187" cy="498475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he-IL" altLang="he-IL" sz="1600"/>
              <a:t>תרכובות גופרתיות</a:t>
            </a:r>
            <a:endParaRPr lang="en-US" altLang="he-IL" sz="1600"/>
          </a:p>
        </p:txBody>
      </p:sp>
      <p:sp>
        <p:nvSpPr>
          <p:cNvPr id="39989" name="Line 53">
            <a:extLst>
              <a:ext uri="{FF2B5EF4-FFF2-40B4-BE49-F238E27FC236}">
                <a16:creationId xmlns:a16="http://schemas.microsoft.com/office/drawing/2014/main" id="{5EC3E189-B87B-45AF-AD7F-23198DED544B}"/>
              </a:ext>
            </a:extLst>
          </p:cNvPr>
          <p:cNvSpPr>
            <a:spLocks noChangeShapeType="1"/>
          </p:cNvSpPr>
          <p:nvPr/>
        </p:nvSpPr>
        <p:spPr bwMode="auto">
          <a:xfrm>
            <a:off x="4787900" y="4652963"/>
            <a:ext cx="0" cy="288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39990" name="Line 54">
            <a:extLst>
              <a:ext uri="{FF2B5EF4-FFF2-40B4-BE49-F238E27FC236}">
                <a16:creationId xmlns:a16="http://schemas.microsoft.com/office/drawing/2014/main" id="{06051A8B-324D-B293-2F30-F059969A5D7A}"/>
              </a:ext>
            </a:extLst>
          </p:cNvPr>
          <p:cNvSpPr>
            <a:spLocks noChangeShapeType="1"/>
          </p:cNvSpPr>
          <p:nvPr/>
        </p:nvSpPr>
        <p:spPr bwMode="auto">
          <a:xfrm>
            <a:off x="3635375" y="1412875"/>
            <a:ext cx="0" cy="2873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39991" name="Line 55">
            <a:extLst>
              <a:ext uri="{FF2B5EF4-FFF2-40B4-BE49-F238E27FC236}">
                <a16:creationId xmlns:a16="http://schemas.microsoft.com/office/drawing/2014/main" id="{33A4AB4D-2782-25BF-FB46-7FE45AB4C9E2}"/>
              </a:ext>
            </a:extLst>
          </p:cNvPr>
          <p:cNvSpPr>
            <a:spLocks noChangeShapeType="1"/>
          </p:cNvSpPr>
          <p:nvPr/>
        </p:nvSpPr>
        <p:spPr bwMode="auto">
          <a:xfrm>
            <a:off x="3995738" y="1412875"/>
            <a:ext cx="0" cy="2873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e-IL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4651A055-8490-3801-81E0-4645574E7F2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e-IL" altLang="he-IL"/>
              <a:t>האמן סיים את יצירתו...</a:t>
            </a:r>
            <a:endParaRPr lang="en-US" altLang="he-IL"/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0142B8DF-8C03-6A2A-952A-588E3591570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348038" y="1268413"/>
            <a:ext cx="5627687" cy="1728787"/>
          </a:xfrm>
          <a:solidFill>
            <a:srgbClr val="CCFFFF"/>
          </a:solidFill>
          <a:ln w="15875">
            <a:solidFill>
              <a:srgbClr val="3366FF"/>
            </a:solidFill>
            <a:miter lim="800000"/>
            <a:headEnd/>
            <a:tailEnd/>
          </a:ln>
        </p:spPr>
        <p:txBody>
          <a:bodyPr/>
          <a:lstStyle/>
          <a:p>
            <a:r>
              <a:rPr lang="he-IL" altLang="he-IL" sz="2000"/>
              <a:t>עכשיו, יצירת האמנות המוגמרת מתחילה בתהליך של שינוי, ולאו דווקא לטובה...</a:t>
            </a:r>
          </a:p>
          <a:p>
            <a:r>
              <a:rPr lang="he-IL" altLang="he-IL" sz="2000"/>
              <a:t>אילו רצינו שהיצירה תישמר כפי שנוצרה לנצח, היה עלינו לסגור אותה במיכל הרמטי בתוך גז אינרטי, בסביבה בעלות לחות וטמפרטורה קבועות וללא אור.</a:t>
            </a:r>
            <a:endParaRPr lang="en-US" altLang="he-IL" sz="2000"/>
          </a:p>
        </p:txBody>
      </p:sp>
      <p:pic>
        <p:nvPicPr>
          <p:cNvPr id="4101" name="Picture 5">
            <a:extLst>
              <a:ext uri="{FF2B5EF4-FFF2-40B4-BE49-F238E27FC236}">
                <a16:creationId xmlns:a16="http://schemas.microsoft.com/office/drawing/2014/main" id="{C940913B-5D7B-8FF1-FE90-CACC64B466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492375"/>
            <a:ext cx="2973387" cy="3913188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>
            <a:extLst>
              <a:ext uri="{FF2B5EF4-FFF2-40B4-BE49-F238E27FC236}">
                <a16:creationId xmlns:a16="http://schemas.microsoft.com/office/drawing/2014/main" id="{B1C6D4ED-5E17-28B3-7E73-75DEB9B718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838" y="3141663"/>
            <a:ext cx="2481262" cy="3244850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>
            <a:extLst>
              <a:ext uri="{FF2B5EF4-FFF2-40B4-BE49-F238E27FC236}">
                <a16:creationId xmlns:a16="http://schemas.microsoft.com/office/drawing/2014/main" id="{74AD7685-B29D-3DBC-FA0B-0D520E28B5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663" y="3357563"/>
            <a:ext cx="2552700" cy="3313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5" name="Picture 9">
            <a:extLst>
              <a:ext uri="{FF2B5EF4-FFF2-40B4-BE49-F238E27FC236}">
                <a16:creationId xmlns:a16="http://schemas.microsoft.com/office/drawing/2014/main" id="{8DBC6F30-3AC3-4686-DA46-B2268F6B44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88913"/>
            <a:ext cx="1887537" cy="2519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47D1D673-7968-E899-5049-4D8EEDBFE32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e-IL" altLang="he-IL"/>
              <a:t>הכר את האויב!</a:t>
            </a:r>
            <a:endParaRPr lang="en-US" altLang="he-IL"/>
          </a:p>
        </p:txBody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id="{48F01A44-59EE-E6BA-96DE-D3ECEF9BD2D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507413" cy="4525963"/>
          </a:xfrm>
        </p:spPr>
        <p:txBody>
          <a:bodyPr/>
          <a:lstStyle/>
          <a:p>
            <a:r>
              <a:rPr lang="he-IL" altLang="he-IL"/>
              <a:t>תנאי אקלים (לחות וטמפרטורה)</a:t>
            </a:r>
          </a:p>
          <a:p>
            <a:r>
              <a:rPr lang="he-IL" altLang="he-IL"/>
              <a:t>תאורה ואור טבעי.</a:t>
            </a:r>
          </a:p>
          <a:p>
            <a:r>
              <a:rPr lang="he-IL" altLang="he-IL"/>
              <a:t>זיהום אוויר</a:t>
            </a:r>
          </a:p>
          <a:p>
            <a:r>
              <a:rPr lang="he-IL" altLang="he-IL"/>
              <a:t>מזיקים </a:t>
            </a:r>
          </a:p>
          <a:p>
            <a:r>
              <a:rPr lang="he-IL" altLang="he-IL"/>
              <a:t>הזנחה</a:t>
            </a:r>
          </a:p>
          <a:p>
            <a:r>
              <a:rPr lang="he-IL" altLang="he-IL"/>
              <a:t>מסגור לא נכון</a:t>
            </a:r>
            <a:endParaRPr lang="en-US" altLang="he-IL"/>
          </a:p>
        </p:txBody>
      </p:sp>
      <p:pic>
        <p:nvPicPr>
          <p:cNvPr id="5125" name="Picture 5">
            <a:extLst>
              <a:ext uri="{FF2B5EF4-FFF2-40B4-BE49-F238E27FC236}">
                <a16:creationId xmlns:a16="http://schemas.microsoft.com/office/drawing/2014/main" id="{337790D2-EB5F-5AA8-2C4B-124B5A7C85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3789363"/>
            <a:ext cx="4105275" cy="2817812"/>
          </a:xfrm>
          <a:prstGeom prst="rect">
            <a:avLst/>
          </a:prstGeom>
          <a:noFill/>
          <a:ln w="22225">
            <a:solidFill>
              <a:srgbClr val="8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7" name="Picture 7">
            <a:extLst>
              <a:ext uri="{FF2B5EF4-FFF2-40B4-BE49-F238E27FC236}">
                <a16:creationId xmlns:a16="http://schemas.microsoft.com/office/drawing/2014/main" id="{4C9303D5-26E0-830C-8759-EB08DBAA4C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268413"/>
            <a:ext cx="3230563" cy="2266950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6" name="Picture 10">
            <a:extLst>
              <a:ext uri="{FF2B5EF4-FFF2-40B4-BE49-F238E27FC236}">
                <a16:creationId xmlns:a16="http://schemas.microsoft.com/office/drawing/2014/main" id="{E070D9C6-F17B-371E-199A-AAA706001AAF}"/>
              </a:ext>
            </a:extLst>
          </p:cNvPr>
          <p:cNvPicPr>
            <a:picLocks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4213" y="1268413"/>
            <a:ext cx="3502025" cy="5257800"/>
          </a:xfrm>
          <a:noFill/>
          <a:ln>
            <a:solidFill>
              <a:srgbClr val="FA4208"/>
            </a:solidFill>
            <a:miter lim="800000"/>
            <a:headEnd/>
            <a:tailEnd/>
          </a:ln>
        </p:spPr>
      </p:pic>
      <p:pic>
        <p:nvPicPr>
          <p:cNvPr id="9230" name="Picture 14">
            <a:extLst>
              <a:ext uri="{FF2B5EF4-FFF2-40B4-BE49-F238E27FC236}">
                <a16:creationId xmlns:a16="http://schemas.microsoft.com/office/drawing/2014/main" id="{697BFF9A-0910-4308-1426-BCAFCF8FD3B2}"/>
              </a:ext>
            </a:extLst>
          </p:cNvPr>
          <p:cNvPicPr>
            <a:picLocks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32363" y="1341438"/>
            <a:ext cx="3482975" cy="5229225"/>
          </a:xfrm>
          <a:noFill/>
          <a:ln>
            <a:solidFill>
              <a:schemeClr val="accent2"/>
            </a:solidFill>
            <a:miter lim="800000"/>
            <a:headEnd/>
            <a:tailEnd/>
          </a:ln>
        </p:spPr>
      </p:pic>
      <p:sp>
        <p:nvSpPr>
          <p:cNvPr id="9220" name="Rectangle 4">
            <a:extLst>
              <a:ext uri="{FF2B5EF4-FFF2-40B4-BE49-F238E27FC236}">
                <a16:creationId xmlns:a16="http://schemas.microsoft.com/office/drawing/2014/main" id="{C869050C-B3FB-9035-0651-BD152A2F658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859338" y="274638"/>
            <a:ext cx="3827462" cy="850900"/>
          </a:xfrm>
          <a:solidFill>
            <a:srgbClr val="FFFF66"/>
          </a:solidFill>
          <a:ln>
            <a:solidFill>
              <a:schemeClr val="accent2"/>
            </a:solidFill>
            <a:miter lim="800000"/>
            <a:headEnd/>
            <a:tailEnd/>
          </a:ln>
        </p:spPr>
        <p:txBody>
          <a:bodyPr/>
          <a:lstStyle/>
          <a:p>
            <a:r>
              <a:rPr lang="he-IL" altLang="he-IL" sz="4000"/>
              <a:t>"הזדקנות טבעית"</a:t>
            </a:r>
            <a:endParaRPr lang="en-US" altLang="he-IL" sz="4000"/>
          </a:p>
        </p:txBody>
      </p:sp>
      <p:sp>
        <p:nvSpPr>
          <p:cNvPr id="9231" name="Rectangle 15">
            <a:extLst>
              <a:ext uri="{FF2B5EF4-FFF2-40B4-BE49-F238E27FC236}">
                <a16:creationId xmlns:a16="http://schemas.microsoft.com/office/drawing/2014/main" id="{25B52BCE-643B-B1B7-9917-D93353BF58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24525" y="1484313"/>
            <a:ext cx="2592388" cy="3457575"/>
          </a:xfrm>
          <a:prstGeom prst="rect">
            <a:avLst/>
          </a:prstGeom>
          <a:noFill/>
          <a:ln w="12700">
            <a:solidFill>
              <a:srgbClr val="FA4208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e-IL"/>
          </a:p>
        </p:txBody>
      </p:sp>
      <p:sp>
        <p:nvSpPr>
          <p:cNvPr id="9234" name="WordArt 18">
            <a:extLst>
              <a:ext uri="{FF2B5EF4-FFF2-40B4-BE49-F238E27FC236}">
                <a16:creationId xmlns:a16="http://schemas.microsoft.com/office/drawing/2014/main" id="{8F5AA352-3DF7-F4BC-0F46-BE006F88870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 rot="-845046">
            <a:off x="755650" y="1700213"/>
            <a:ext cx="2711450" cy="1000125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SlantUp">
              <a:avLst>
                <a:gd name="adj" fmla="val 55556"/>
              </a:avLst>
            </a:prstTxWarp>
          </a:bodyPr>
          <a:lstStyle/>
          <a:p>
            <a:pPr algn="ctr"/>
            <a:r>
              <a:rPr lang="he-IL" sz="3600" kern="1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Arial Black" panose="020B0A04020102020204" pitchFamily="34" charset="0"/>
              </a:rPr>
              <a:t>אובך, רפיון הבד, עמימות הצבע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6" name="Rectangle 4">
            <a:extLst>
              <a:ext uri="{FF2B5EF4-FFF2-40B4-BE49-F238E27FC236}">
                <a16:creationId xmlns:a16="http://schemas.microsoft.com/office/drawing/2014/main" id="{82571BF6-027E-9C68-67CA-0ADB5A94414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633412"/>
          </a:xfrm>
        </p:spPr>
        <p:txBody>
          <a:bodyPr/>
          <a:lstStyle/>
          <a:p>
            <a:r>
              <a:rPr lang="he-IL" altLang="he-IL" sz="4000"/>
              <a:t>ציור שמן שנפגע מחשיפה לרטיבות!</a:t>
            </a:r>
            <a:endParaRPr lang="en-US" altLang="he-IL" sz="4000"/>
          </a:p>
        </p:txBody>
      </p:sp>
      <p:pic>
        <p:nvPicPr>
          <p:cNvPr id="28679" name="Picture 7">
            <a:extLst>
              <a:ext uri="{FF2B5EF4-FFF2-40B4-BE49-F238E27FC236}">
                <a16:creationId xmlns:a16="http://schemas.microsoft.com/office/drawing/2014/main" id="{4CB6087E-037A-90B9-FEA4-0E9D2DC58D6E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288" y="1125538"/>
            <a:ext cx="4392612" cy="3602037"/>
          </a:xfrm>
        </p:spPr>
      </p:pic>
      <p:pic>
        <p:nvPicPr>
          <p:cNvPr id="28680" name="Picture 8">
            <a:extLst>
              <a:ext uri="{FF2B5EF4-FFF2-40B4-BE49-F238E27FC236}">
                <a16:creationId xmlns:a16="http://schemas.microsoft.com/office/drawing/2014/main" id="{B8EA00B5-3A57-AB82-662A-7DA7E5691B60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67175" y="2654300"/>
            <a:ext cx="4830763" cy="3843338"/>
          </a:xfrm>
        </p:spPr>
      </p:pic>
      <p:pic>
        <p:nvPicPr>
          <p:cNvPr id="28681" name="Picture 9">
            <a:extLst>
              <a:ext uri="{FF2B5EF4-FFF2-40B4-BE49-F238E27FC236}">
                <a16:creationId xmlns:a16="http://schemas.microsoft.com/office/drawing/2014/main" id="{2CE0867E-5668-B9A6-15B2-715A35F494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5" y="908050"/>
            <a:ext cx="3419475" cy="2565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6" name="Rectangle 8">
            <a:extLst>
              <a:ext uri="{FF2B5EF4-FFF2-40B4-BE49-F238E27FC236}">
                <a16:creationId xmlns:a16="http://schemas.microsoft.com/office/drawing/2014/main" id="{F97A3DE8-0270-2982-8C24-AE1F134804E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561975"/>
          </a:xfrm>
        </p:spPr>
        <p:txBody>
          <a:bodyPr/>
          <a:lstStyle/>
          <a:p>
            <a:r>
              <a:rPr lang="he-IL" altLang="he-IL" sz="2800">
                <a:solidFill>
                  <a:srgbClr val="003300"/>
                </a:solidFill>
              </a:rPr>
              <a:t>ליטוגרפיה של רוברטס</a:t>
            </a:r>
            <a:r>
              <a:rPr lang="en-US" altLang="he-IL" sz="2800">
                <a:solidFill>
                  <a:srgbClr val="003300"/>
                </a:solidFill>
              </a:rPr>
              <a:t>  </a:t>
            </a:r>
            <a:r>
              <a:rPr lang="he-IL" altLang="he-IL" sz="2800" b="1">
                <a:solidFill>
                  <a:srgbClr val="003300"/>
                </a:solidFill>
              </a:rPr>
              <a:t>נפגעה ממים, עובש, מסגור מזיק</a:t>
            </a:r>
            <a:r>
              <a:rPr lang="he-IL" altLang="he-IL" sz="2800"/>
              <a:t> </a:t>
            </a:r>
            <a:endParaRPr lang="en-US" altLang="he-IL" sz="2800"/>
          </a:p>
        </p:txBody>
      </p:sp>
      <p:pic>
        <p:nvPicPr>
          <p:cNvPr id="17420" name="Picture 12">
            <a:extLst>
              <a:ext uri="{FF2B5EF4-FFF2-40B4-BE49-F238E27FC236}">
                <a16:creationId xmlns:a16="http://schemas.microsoft.com/office/drawing/2014/main" id="{248A11D9-6488-F0C2-2FB1-EA18DE004073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0825" y="836613"/>
            <a:ext cx="5329238" cy="3913187"/>
          </a:xfrm>
          <a:ln w="222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21" name="Picture 13">
            <a:extLst>
              <a:ext uri="{FF2B5EF4-FFF2-40B4-BE49-F238E27FC236}">
                <a16:creationId xmlns:a16="http://schemas.microsoft.com/office/drawing/2014/main" id="{1E06FBDF-5641-938A-772A-38EA2B393413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00563" y="3582988"/>
            <a:ext cx="4325937" cy="3108325"/>
          </a:xfrm>
          <a:ln w="31750">
            <a:solidFill>
              <a:srgbClr val="00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22" name="Picture 14">
            <a:extLst>
              <a:ext uri="{FF2B5EF4-FFF2-40B4-BE49-F238E27FC236}">
                <a16:creationId xmlns:a16="http://schemas.microsoft.com/office/drawing/2014/main" id="{394CF3A6-8772-0796-57EF-E4C01EDA8B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836613"/>
            <a:ext cx="3333750" cy="24685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8" name="Rectangle 4">
            <a:extLst>
              <a:ext uri="{FF2B5EF4-FFF2-40B4-BE49-F238E27FC236}">
                <a16:creationId xmlns:a16="http://schemas.microsoft.com/office/drawing/2014/main" id="{061AB6E0-D716-8BAD-62BA-A1E41A0B246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50825" y="188913"/>
            <a:ext cx="5329238" cy="936625"/>
          </a:xfrm>
        </p:spPr>
        <p:txBody>
          <a:bodyPr/>
          <a:lstStyle/>
          <a:p>
            <a:r>
              <a:rPr lang="he-IL" altLang="he-IL" sz="3600">
                <a:solidFill>
                  <a:srgbClr val="003300"/>
                </a:solidFill>
              </a:rPr>
              <a:t>לרוב, הנזק ליצירה, נגרם </a:t>
            </a:r>
            <a:br>
              <a:rPr lang="he-IL" altLang="he-IL" sz="3600">
                <a:solidFill>
                  <a:srgbClr val="003300"/>
                </a:solidFill>
              </a:rPr>
            </a:br>
            <a:r>
              <a:rPr lang="he-IL" altLang="he-IL" sz="3600">
                <a:solidFill>
                  <a:srgbClr val="003300"/>
                </a:solidFill>
              </a:rPr>
              <a:t>משילוב של מספר גורמים</a:t>
            </a:r>
            <a:endParaRPr lang="en-US" altLang="he-IL" sz="3600">
              <a:solidFill>
                <a:srgbClr val="003300"/>
              </a:solidFill>
            </a:endParaRPr>
          </a:p>
        </p:txBody>
      </p:sp>
      <p:pic>
        <p:nvPicPr>
          <p:cNvPr id="26632" name="Picture 8">
            <a:extLst>
              <a:ext uri="{FF2B5EF4-FFF2-40B4-BE49-F238E27FC236}">
                <a16:creationId xmlns:a16="http://schemas.microsoft.com/office/drawing/2014/main" id="{12B3539C-B176-EE64-62FA-403AFEF8B955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92725" y="188913"/>
            <a:ext cx="3678238" cy="2757487"/>
          </a:xfrm>
          <a:ln w="222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33" name="Picture 9">
            <a:extLst>
              <a:ext uri="{FF2B5EF4-FFF2-40B4-BE49-F238E27FC236}">
                <a16:creationId xmlns:a16="http://schemas.microsoft.com/office/drawing/2014/main" id="{BD0C985E-8528-339A-BC56-7B9EB4AA53A4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79838" y="3214688"/>
            <a:ext cx="5113337" cy="3471862"/>
          </a:xfrm>
          <a:ln w="158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35" name="Picture 11">
            <a:extLst>
              <a:ext uri="{FF2B5EF4-FFF2-40B4-BE49-F238E27FC236}">
                <a16:creationId xmlns:a16="http://schemas.microsoft.com/office/drawing/2014/main" id="{F0353AC8-8889-4861-7A25-0940B7A004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341438"/>
            <a:ext cx="3897312" cy="48958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Rectangle 4">
            <a:extLst>
              <a:ext uri="{FF2B5EF4-FFF2-40B4-BE49-F238E27FC236}">
                <a16:creationId xmlns:a16="http://schemas.microsoft.com/office/drawing/2014/main" id="{7B5DEA1F-4EA8-BFED-FB12-5404DEE7455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9750" y="333375"/>
            <a:ext cx="8291513" cy="706438"/>
          </a:xfrm>
        </p:spPr>
        <p:txBody>
          <a:bodyPr/>
          <a:lstStyle/>
          <a:p>
            <a:r>
              <a:rPr lang="he-IL" altLang="he-IL" sz="3200"/>
              <a:t>"דג הכסף"</a:t>
            </a:r>
            <a:r>
              <a:rPr lang="en-US" altLang="he-IL" sz="3200"/>
              <a:t> </a:t>
            </a:r>
            <a:r>
              <a:rPr lang="he-IL" altLang="he-IL" sz="3200"/>
              <a:t>חוגג</a:t>
            </a:r>
            <a:br>
              <a:rPr lang="he-IL" altLang="he-IL" sz="3200"/>
            </a:br>
            <a:endParaRPr lang="en-US" altLang="he-IL" sz="3200"/>
          </a:p>
        </p:txBody>
      </p:sp>
      <p:pic>
        <p:nvPicPr>
          <p:cNvPr id="20487" name="Picture 7">
            <a:extLst>
              <a:ext uri="{FF2B5EF4-FFF2-40B4-BE49-F238E27FC236}">
                <a16:creationId xmlns:a16="http://schemas.microsoft.com/office/drawing/2014/main" id="{DB93EF55-536E-69EA-7A08-08E97DC97D33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0825" y="1196975"/>
            <a:ext cx="3836988" cy="5472113"/>
          </a:xfrm>
          <a:ln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8" name="Picture 8">
            <a:extLst>
              <a:ext uri="{FF2B5EF4-FFF2-40B4-BE49-F238E27FC236}">
                <a16:creationId xmlns:a16="http://schemas.microsoft.com/office/drawing/2014/main" id="{7792B1AB-C973-FC4D-CE8C-95269300340F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32363" y="1484313"/>
            <a:ext cx="3173412" cy="453707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עיצוב ברירת מחדל">
  <a:themeElements>
    <a:clrScheme name="עיצוב ברירת מחדל 5">
      <a:dk1>
        <a:srgbClr val="000000"/>
      </a:dk1>
      <a:lt1>
        <a:srgbClr val="FFFFD9"/>
      </a:lt1>
      <a:dk2>
        <a:srgbClr val="000000"/>
      </a:dk2>
      <a:lt2>
        <a:srgbClr val="777777"/>
      </a:lt2>
      <a:accent1>
        <a:srgbClr val="FFFFF7"/>
      </a:accent1>
      <a:accent2>
        <a:srgbClr val="33CCCC"/>
      </a:accent2>
      <a:accent3>
        <a:srgbClr val="FFFFE9"/>
      </a:accent3>
      <a:accent4>
        <a:srgbClr val="000000"/>
      </a:accent4>
      <a:accent5>
        <a:srgbClr val="FFFFFA"/>
      </a:accent5>
      <a:accent6>
        <a:srgbClr val="2DB9B9"/>
      </a:accent6>
      <a:hlink>
        <a:srgbClr val="FF5050"/>
      </a:hlink>
      <a:folHlink>
        <a:srgbClr val="FF9900"/>
      </a:folHlink>
    </a:clrScheme>
    <a:fontScheme name="עיצוב ברירת מחדל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עיצוב ברירת מחדל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עיצוב ברירת מחדל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עיצוב ברירת מחדל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עיצוב ברירת מחדל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עיצוב ברירת מחדל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עיצוב ברירת מחדל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עיצוב ברירת מחדל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עיצוב ברירת מחדל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עיצוב ברירת מחדל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עיצוב ברירת מחדל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עיצוב ברירת מחדל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עיצוב ברירת מחדל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Clouds</Template>
  <TotalTime>720</TotalTime>
  <Words>393</Words>
  <Application>Microsoft Office PowerPoint</Application>
  <PresentationFormat>‫הצגה על המסך (4:3)</PresentationFormat>
  <Paragraphs>96</Paragraphs>
  <Slides>12</Slides>
  <Notes>0</Notes>
  <HiddenSlides>0</HiddenSlides>
  <MMClips>0</MMClips>
  <ScaleCrop>false</ScaleCrop>
  <HeadingPairs>
    <vt:vector size="6" baseType="variant">
      <vt:variant>
        <vt:lpstr>גופנים בשימוש</vt:lpstr>
      </vt:variant>
      <vt:variant>
        <vt:i4>4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12</vt:i4>
      </vt:variant>
    </vt:vector>
  </HeadingPairs>
  <TitlesOfParts>
    <vt:vector size="17" baseType="lpstr">
      <vt:lpstr>Arial</vt:lpstr>
      <vt:lpstr>Guttman Yad-Brush</vt:lpstr>
      <vt:lpstr>Rod</vt:lpstr>
      <vt:lpstr>Times New Roman</vt:lpstr>
      <vt:lpstr>עיצוב ברירת מחדל</vt:lpstr>
      <vt:lpstr>מה משותף למונה ליזה ולסבתא רבא? </vt:lpstr>
      <vt:lpstr>הסיבות העיקריות לנזקים ביצירות אמנות</vt:lpstr>
      <vt:lpstr>האמן סיים את יצירתו...</vt:lpstr>
      <vt:lpstr>הכר את האויב!</vt:lpstr>
      <vt:lpstr>"הזדקנות טבעית"</vt:lpstr>
      <vt:lpstr>ציור שמן שנפגע מחשיפה לרטיבות!</vt:lpstr>
      <vt:lpstr>ליטוגרפיה של רוברטס  נפגעה ממים, עובש, מסגור מזיק </vt:lpstr>
      <vt:lpstr>לרוב, הנזק ליצירה, נגרם  משילוב של מספר גורמים</vt:lpstr>
      <vt:lpstr>"דג הכסף" חוגג </vt:lpstr>
      <vt:lpstr>ציור שמן ע"ג קרטון- שילוב של :  טכניקה בעיתית , מסגור מזיק וחוסר הגנה מקדימה- ללא טיפול משמר !</vt:lpstr>
      <vt:lpstr>אקוורל – נפגע ממסגור מזיק + אור/ UV</vt:lpstr>
      <vt:lpstr>הסיבות העיקריות לנזקים ביצירות אמנות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שקופית 1</dc:title>
  <dc:creator>Karov</dc:creator>
  <cp:lastModifiedBy>Michael Karo</cp:lastModifiedBy>
  <cp:revision>88</cp:revision>
  <dcterms:created xsi:type="dcterms:W3CDTF">2003-04-01T12:26:25Z</dcterms:created>
  <dcterms:modified xsi:type="dcterms:W3CDTF">2025-05-25T11:10:08Z</dcterms:modified>
</cp:coreProperties>
</file>