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</p:sldIdLst>
  <p:sldSz cx="9144000" cy="6858000" type="screen4x3"/>
  <p:notesSz cx="6856413" cy="9715500"/>
  <p:defaultTextStyle>
    <a:defPPr>
      <a:defRPr lang="he-IL"/>
    </a:defPPr>
    <a:lvl1pPr algn="ctr" rtl="1" fontAlgn="base">
      <a:spcBef>
        <a:spcPct val="0"/>
      </a:spcBef>
      <a:spcAft>
        <a:spcPct val="0"/>
      </a:spcAft>
      <a:buClr>
        <a:srgbClr val="CC0000"/>
      </a:buClr>
      <a:buFont typeface="Arial" panose="020B0604020202020204" pitchFamily="34" charset="0"/>
      <a:buChar char="©"/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1" fontAlgn="base">
      <a:spcBef>
        <a:spcPct val="0"/>
      </a:spcBef>
      <a:spcAft>
        <a:spcPct val="0"/>
      </a:spcAft>
      <a:buClr>
        <a:srgbClr val="CC0000"/>
      </a:buClr>
      <a:buFont typeface="Arial" panose="020B0604020202020204" pitchFamily="34" charset="0"/>
      <a:buChar char="©"/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1" fontAlgn="base">
      <a:spcBef>
        <a:spcPct val="0"/>
      </a:spcBef>
      <a:spcAft>
        <a:spcPct val="0"/>
      </a:spcAft>
      <a:buClr>
        <a:srgbClr val="CC0000"/>
      </a:buClr>
      <a:buFont typeface="Arial" panose="020B0604020202020204" pitchFamily="34" charset="0"/>
      <a:buChar char="©"/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1" fontAlgn="base">
      <a:spcBef>
        <a:spcPct val="0"/>
      </a:spcBef>
      <a:spcAft>
        <a:spcPct val="0"/>
      </a:spcAft>
      <a:buClr>
        <a:srgbClr val="CC0000"/>
      </a:buClr>
      <a:buFont typeface="Arial" panose="020B0604020202020204" pitchFamily="34" charset="0"/>
      <a:buChar char="©"/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1" fontAlgn="base">
      <a:spcBef>
        <a:spcPct val="0"/>
      </a:spcBef>
      <a:spcAft>
        <a:spcPct val="0"/>
      </a:spcAft>
      <a:buClr>
        <a:srgbClr val="CC0000"/>
      </a:buClr>
      <a:buFont typeface="Arial" panose="020B0604020202020204" pitchFamily="34" charset="0"/>
      <a:buChar char="©"/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CFFCC"/>
    <a:srgbClr val="CCECFF"/>
    <a:srgbClr val="FFFFCC"/>
    <a:srgbClr val="FF505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48" autoAdjust="0"/>
    <p:restoredTop sz="94643" autoAdjust="0"/>
  </p:normalViewPr>
  <p:slideViewPr>
    <p:cSldViewPr>
      <p:cViewPr varScale="1">
        <p:scale>
          <a:sx n="63" d="100"/>
          <a:sy n="63" d="100"/>
        </p:scale>
        <p:origin x="163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90332C8-8EDF-13C9-845E-AD9510765C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200"/>
            </a:lvl1pPr>
          </a:lstStyle>
          <a:p>
            <a:endParaRPr lang="en-US" altLang="he-IL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76FEF9E-78C7-E656-9533-DF8AEC68724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200"/>
            </a:lvl1pPr>
          </a:lstStyle>
          <a:p>
            <a:endParaRPr lang="en-US" altLang="he-IL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B9309E1-1ACD-EFB3-0F83-0550CCB98CA7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02099658-4E80-B5A5-97BA-99955F1F03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4863"/>
            <a:ext cx="5484813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B108FBD-E6FF-71FC-CF85-28075165EFC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200"/>
            </a:lvl1pPr>
          </a:lstStyle>
          <a:p>
            <a:endParaRPr lang="en-US" altLang="he-IL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70C21815-04FA-7BE6-6ECD-69F7E7B926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9228138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200"/>
            </a:lvl1pPr>
          </a:lstStyle>
          <a:p>
            <a:fld id="{CA58E677-671E-4572-9FA1-6E091B5B0848}" type="slidenum">
              <a:rPr lang="he-IL" altLang="he-IL"/>
              <a:pPr/>
              <a:t>‹#›</a:t>
            </a:fld>
            <a:endParaRPr lang="en-US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2002254-C7F4-5E77-0B35-3C160EC04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888C7-EABE-4B07-B78A-7645C3ED3B73}" type="slidenum">
              <a:rPr lang="he-IL" altLang="he-IL"/>
              <a:pPr/>
              <a:t>1</a:t>
            </a:fld>
            <a:endParaRPr lang="en-US" altLang="he-IL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361ADF49-048D-0A68-1980-3B2D54DBDDE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DD3104E-8EC1-FC58-2472-5506A76C7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altLang="he-IL"/>
              <a:t>כל הזכויות שמורות לקארו אמנויות</a:t>
            </a:r>
            <a:endParaRPr lang="en-US" altLang="he-I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E2E5ACB-EA94-1AF5-08E5-2A584B7C5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01ABC96-FA0F-507F-C624-77B6BE1EA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09ED506-23F2-1F69-AD0D-8E5B89FFF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24FA433-471A-D9E7-3A56-443CEF99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116A39-BA59-B368-9C99-47E207E2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EEB26-08EA-41C9-ACDA-F7441A31C5A2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79518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3FBF8D-A161-6076-502F-42444836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FE0E609-B08D-7487-348B-506921FD1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745750C-F8F7-5EEF-CABC-8FA15368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06BDB4C-18AD-790A-2ECC-27FB3ED1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F7B364E-1E1A-B02E-E303-4DC16C95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B62DC-2D07-4CCD-A68B-E681BB2C5CA7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596857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66E48298-1DCE-5556-8311-22FAE7C8EA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4C20CC1-9624-F028-509B-D12553775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4C9AEB9-4A2D-3F43-3253-BA26B584D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629F2C7-9072-C664-3899-1446E7200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7C3D0DA-3BAB-AB84-B453-45E1DDA0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4B42AC-E3AD-4F46-A504-7AFAD70C0431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263333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5B56EB9-5AFA-CCC6-33BC-3F537265B009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4A46A71-4999-9D5C-9BE3-DD728FA54E8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258FC8E-BF3B-961E-7F6D-C0E38F9D402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8C81F13C-9DA6-69F0-E420-4B8063AEDD1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42E6D06-25BD-B4AC-E49C-0420326B3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90DA49F4-FBC7-6FA1-BD7B-0A2409D88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07A37C6-DF0C-0226-02C1-C6200309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30891A92-110E-F92C-C90B-EBE89C79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6C4334-0137-4B1E-BB7D-B6A0506C9B4A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45696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כותרת, תוכן ו- 2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4C20784-A212-F547-0CBB-EEA045AA5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F6F6CC5-B5AA-725F-562D-4130CE3EE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01B6223-512F-B76C-9A75-82D4F221B25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5FFA1276-F727-24AB-10FB-C16FE5EED4B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תאריך 5">
            <a:extLst>
              <a:ext uri="{FF2B5EF4-FFF2-40B4-BE49-F238E27FC236}">
                <a16:creationId xmlns:a16="http://schemas.microsoft.com/office/drawing/2014/main" id="{B666E2A6-DB4E-E568-81E6-5345991C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2E2CE546-7CF0-8F3B-C0F4-E6B8BC21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8" name="מציין מיקום של מספר שקופית 7">
            <a:extLst>
              <a:ext uri="{FF2B5EF4-FFF2-40B4-BE49-F238E27FC236}">
                <a16:creationId xmlns:a16="http://schemas.microsoft.com/office/drawing/2014/main" id="{926BA632-FE49-8B0C-82DF-7CD05D46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4D7AA3-933C-4F46-B8FA-6E5EDFE97F37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28235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CCC81B2-97F7-0479-8F9D-04843F97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9D18A5D-F18C-9A60-7234-1CD8C1413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09BCFF0-559D-2A09-896A-388F000B9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8235677-D02A-51BB-E377-73BC57002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2E93F43-7886-E5C0-A157-D945C841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8A5D2-DC38-47AB-833E-42F24F7F3EF8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77729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1CAC70-1B1B-F7B1-FEF2-C2EF7B0D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EF40983-3F54-4457-8620-00126A30D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679B319-D74E-18E1-FF88-AE645025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F5AAC94-D72F-E1D4-6BA6-FD97D9D3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8E42322-B819-9F97-BABD-C2793252C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D07C4-9A11-4A50-8D44-46F7EE6B215C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631356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A630E4D-457E-2EC9-59CD-8761F40BD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6BFBEBB-1E01-2501-46F8-5279DA502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6130DD0-FF57-9C34-DF24-FE28E78C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9C2D730-BD77-0AA7-220F-381BD59B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56320F3-BC69-8EF5-B8A7-FC4A9C00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EC93C03-4362-C0CD-5550-3A0D1AAF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18D25-783E-4E44-94E0-42F77FCA6F6F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41447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B37AFBD-03A6-3080-48F1-E8383823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9FCCF9B-2D9C-38B1-95BF-C354AEA92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E872FC8-E48B-619C-8B72-57B1DEDE7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43F67EDE-DCF7-3688-F994-E08DAF5FE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598417CE-7A75-F853-E884-4E3074BC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6FD3AAFE-96B9-D28E-3803-74570CD0A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F652C889-B8CC-15DC-2EEF-DC898D40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2C36AE2-D393-CE52-06F0-311AEA45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33A6F-103D-4726-848D-779DF185D912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52724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C99BE4C-6A25-D4E2-98B2-4B1194C9B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D6D44819-629B-0898-C717-4CAAD6CC8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7217357-EC69-3E03-F7B5-346E6975F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D8A2F18F-88E5-F1D5-00C2-A97E8D52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83B0E-8DAD-466A-A668-C27C28EE0844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692775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555E6F4-EC61-F653-0A73-AFF36DCD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0E58B29D-4A5D-137A-CFE3-0D5EACF1E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6058638-9F8D-2A0D-9BE0-A1F2487BE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2E046-F71B-42F1-BF99-85EB4D4B9BA0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2903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3980BF1-6C69-B7EB-D116-49D15C75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DAD385C-1272-8995-5FFE-2DE5343B9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F9C1F4A-4692-8CCE-48DF-5E19F7A87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DD913D2-2C56-9478-E84C-E6D9BD11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0D9C19A-EBCE-2595-88A5-4742B2FC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C06A4B9-5BC9-E783-BE23-409BBB04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78338-2B04-4C6C-87C0-6B8C6B7F018E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05514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8ED83B-65A4-E1C4-B3C5-69E9D56F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EC8F9683-5212-84B5-2ACA-F8EA1D44C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9F2F0C7-2697-323A-364E-B23367E0E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F593CC7-2577-A45E-0814-8D2FF26F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A334441-1495-0FA0-D771-D5DA48F4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8A05835-345B-BF31-22B9-3F272A09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86732-AF7C-4177-AE3D-4670E634E9D2}" type="slidenum">
              <a:rPr lang="he-IL" altLang="he-IL"/>
              <a:pPr/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70802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37E41E6-F34C-0706-F085-90AFE89F77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4530503-9F9B-A34B-027C-28B64FAE4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DD0F51B-E12F-0FE9-ADFA-405728178E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400"/>
            </a:lvl1pPr>
          </a:lstStyle>
          <a:p>
            <a:endParaRPr lang="en-US" altLang="he-I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C4ED42D-FACA-C520-0F85-64E098E607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/>
            </a:lvl1pPr>
          </a:lstStyle>
          <a:p>
            <a:endParaRPr lang="en-US" altLang="he-I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2D29B1-9CB5-7050-D883-05FFCEABE6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400"/>
            </a:lvl1pPr>
          </a:lstStyle>
          <a:p>
            <a:fld id="{14657C92-6D1F-406A-870C-75170E073CC4}" type="slidenum">
              <a:rPr lang="he-IL" altLang="he-IL"/>
              <a:pPr/>
              <a:t>‹#›</a:t>
            </a:fld>
            <a:endParaRPr lang="en-US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0A0F052-990F-01F0-2D6F-777E5385E1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524000"/>
          </a:xfrm>
        </p:spPr>
        <p:txBody>
          <a:bodyPr anchor="ctr"/>
          <a:lstStyle/>
          <a:p>
            <a:r>
              <a:rPr lang="he-IL" altLang="he-IL" sz="5400" b="1"/>
              <a:t>שיקום יצירות אמנות</a:t>
            </a:r>
            <a:br>
              <a:rPr lang="he-IL" altLang="he-IL" sz="5400" b="1"/>
            </a:br>
            <a:r>
              <a:rPr lang="he-IL" altLang="he-IL" sz="5400"/>
              <a:t>ליצירות דו-מימדיות:</a:t>
            </a:r>
            <a:endParaRPr lang="en-US" altLang="he-IL" sz="5400" b="1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2AE99D3-9C5D-9E47-6749-C04E129957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14600"/>
            <a:ext cx="6400800" cy="2374900"/>
          </a:xfrm>
          <a:solidFill>
            <a:schemeClr val="accent1">
              <a:alpha val="50000"/>
            </a:schemeClr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he-IL" altLang="he-IL" sz="4000"/>
              <a:t>ציורי קן (</a:t>
            </a:r>
            <a:r>
              <a:rPr lang="en-US" altLang="he-IL" sz="4000"/>
              <a:t>Easel Paintings</a:t>
            </a:r>
            <a:r>
              <a:rPr lang="he-IL" altLang="he-IL" sz="4000"/>
              <a:t>)</a:t>
            </a:r>
          </a:p>
          <a:p>
            <a:pPr marL="609600" indent="-6096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he-IL" altLang="he-IL" sz="4000"/>
              <a:t>עבודות על נייר</a:t>
            </a:r>
          </a:p>
          <a:p>
            <a:pPr marL="609600" indent="-609600"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he-IL" altLang="he-IL" sz="4000"/>
              <a:t>רפרודוקציות</a:t>
            </a:r>
          </a:p>
          <a:p>
            <a:pPr marL="609600" indent="-609600"/>
            <a:endParaRPr lang="en-US" altLang="he-IL" sz="4000"/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91A001ED-0ABB-7930-94EC-C62D255CC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791200"/>
            <a:ext cx="70104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he-IL" altLang="he-IL" sz="2800"/>
              <a:t>אלו רק שלושה נושאים מתוך מגוון רחב של נושאים הקשורים בשיקום יצירות אמנות</a:t>
            </a:r>
            <a:endParaRPr lang="en-US" altLang="he-IL" sz="2800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0D6447CC-9AB1-C1A7-600D-A4A2CCFC1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86188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>
            <a:extLst>
              <a:ext uri="{FF2B5EF4-FFF2-40B4-BE49-F238E27FC236}">
                <a16:creationId xmlns:a16="http://schemas.microsoft.com/office/drawing/2014/main" id="{60D1F167-D3BB-D699-4ED0-1A4271188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1792288"/>
            <a:ext cx="3673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e-IL" altLang="he-IL"/>
              <a:t>כל הזכויות שמורות לקארו אמנויות</a:t>
            </a:r>
            <a:endParaRPr lang="en-US" altLang="he-I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2F1CBD3-4AE7-2E8F-0E51-527A92D9F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FFFF99">
              <a:alpha val="50000"/>
            </a:srgbClr>
          </a:soli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marL="609600" indent="-609600">
              <a:spcBef>
                <a:spcPct val="20000"/>
              </a:spcBef>
              <a:buClr>
                <a:srgbClr val="FF9999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>
                <a:solidFill>
                  <a:schemeClr val="tx1"/>
                </a:solidFill>
              </a:rPr>
              <a:t>צילומים שנקרעו או דהו.</a:t>
            </a:r>
            <a:r>
              <a:rPr lang="en-US" altLang="he-IL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0C43EB82-AF18-26C7-7A56-2AAAC2E82A8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700213"/>
            <a:ext cx="5148262" cy="3813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733A9916-F5A0-7BB4-793E-889720EF66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62213"/>
            <a:ext cx="5003800" cy="3784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4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4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395EFD9-E48D-BE49-7BFD-EF919D785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FFFF99">
              <a:alpha val="50000"/>
            </a:srgbClr>
          </a:soli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marL="609600" indent="-609600">
              <a:spcBef>
                <a:spcPct val="20000"/>
              </a:spcBef>
              <a:buClr>
                <a:srgbClr val="FF9999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>
                <a:solidFill>
                  <a:schemeClr val="tx1"/>
                </a:solidFill>
              </a:rPr>
              <a:t>מסגרת עתיקה.</a:t>
            </a:r>
            <a:r>
              <a:rPr lang="en-US" altLang="he-IL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8437" name="Picture 5">
            <a:extLst>
              <a:ext uri="{FF2B5EF4-FFF2-40B4-BE49-F238E27FC236}">
                <a16:creationId xmlns:a16="http://schemas.microsoft.com/office/drawing/2014/main" id="{A39E1E66-F6EB-359D-CD1F-6D8C20CF0299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844675"/>
            <a:ext cx="6203950" cy="4135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7FF907C-5891-4308-4956-69C45830A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FFFF99">
              <a:alpha val="50000"/>
            </a:srgbClr>
          </a:soli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marL="609600" indent="-609600">
              <a:spcBef>
                <a:spcPct val="20000"/>
              </a:spcBef>
              <a:buClr>
                <a:srgbClr val="FF9999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>
                <a:solidFill>
                  <a:schemeClr val="tx1"/>
                </a:solidFill>
              </a:rPr>
              <a:t>רהיט מצוייר.</a:t>
            </a:r>
            <a:endParaRPr lang="en-US" altLang="he-IL">
              <a:solidFill>
                <a:schemeClr val="tx1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C60E19B-364B-9E6C-F57C-4F905B237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altLang="he-IL" sz="1800"/>
              <a:t>רהיט מתקופה ויקטוריאנית  ובו פנלים מצוירים.</a:t>
            </a:r>
            <a:endParaRPr lang="en-US" altLang="he-IL" sz="1800"/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7F29E561-9A33-D471-8CAA-E6941D45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060575"/>
            <a:ext cx="4535487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84A28910-49F1-C885-197A-BE75C936C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3954463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D540F6D-1E7D-B439-1CFC-C24F53AD4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620000" cy="1570038"/>
          </a:xfr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bg1"/>
              </a:gs>
            </a:gsLst>
            <a:lin ang="2700000" scaled="1"/>
          </a:gra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marL="609600" indent="-609600">
              <a:spcBef>
                <a:spcPct val="20000"/>
              </a:spcBef>
              <a:buClr>
                <a:srgbClr val="FF9999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>
                <a:solidFill>
                  <a:schemeClr val="tx1"/>
                </a:solidFill>
              </a:rPr>
              <a:t>השלבים הרצויים </a:t>
            </a:r>
            <a:r>
              <a:rPr lang="he-IL" altLang="he-IL" sz="3200">
                <a:solidFill>
                  <a:schemeClr val="tx1"/>
                </a:solidFill>
              </a:rPr>
              <a:t>בכל תהליך שיקומי</a:t>
            </a:r>
            <a:br>
              <a:rPr lang="he-IL" altLang="he-IL" sz="3200">
                <a:solidFill>
                  <a:schemeClr val="tx1"/>
                </a:solidFill>
              </a:rPr>
            </a:br>
            <a:r>
              <a:rPr lang="he-IL" altLang="he-IL" sz="3200">
                <a:solidFill>
                  <a:schemeClr val="tx1"/>
                </a:solidFill>
              </a:rPr>
              <a:t> של יצירות וחפצי אומנות</a:t>
            </a:r>
            <a:endParaRPr lang="en-US" altLang="he-IL" sz="3200">
              <a:solidFill>
                <a:schemeClr val="tx1"/>
              </a:solidFill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92E18B0-E4E2-7E5F-74DF-61FBD2AFE0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2057400"/>
            <a:ext cx="7770812" cy="4251325"/>
          </a:xfrm>
          <a:solidFill>
            <a:srgbClr val="FFFF99">
              <a:alpha val="50000"/>
            </a:srgbClr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>
              <a:buClr>
                <a:srgbClr val="FF9999"/>
              </a:buClr>
              <a:buSzPct val="80000"/>
              <a:buFont typeface="Wingdings" panose="05000000000000000000" pitchFamily="2" charset="2"/>
              <a:buBlip>
                <a:blip r:embed="rId2"/>
              </a:buBlip>
            </a:pPr>
            <a:r>
              <a:rPr lang="he-IL" altLang="he-IL" sz="2800"/>
              <a:t>אבחון-(דיאגנוזה): בדיקה ויזואלית, בדיקה בעזרת תאורות מיוחדות וצילומים מיוחדים, בדיקות כימיות.</a:t>
            </a:r>
          </a:p>
          <a:p>
            <a:pPr marL="609600" indent="-609600">
              <a:buClr>
                <a:srgbClr val="FF9999"/>
              </a:buClr>
              <a:buSzPct val="80000"/>
              <a:buFont typeface="Wingdings" panose="05000000000000000000" pitchFamily="2" charset="2"/>
              <a:buBlip>
                <a:blip r:embed="rId2"/>
              </a:buBlip>
            </a:pPr>
            <a:r>
              <a:rPr lang="he-IL" altLang="he-IL" sz="2800"/>
              <a:t>תיעוד לפני הטיפול: כולל תיעוד דיגיטאלי ודוח כתוב.</a:t>
            </a:r>
          </a:p>
          <a:p>
            <a:pPr marL="609600" indent="-609600">
              <a:buClr>
                <a:srgbClr val="FF9999"/>
              </a:buClr>
              <a:buSzPct val="80000"/>
              <a:buFont typeface="Wingdings" panose="05000000000000000000" pitchFamily="2" charset="2"/>
              <a:buBlip>
                <a:blip r:embed="rId2"/>
              </a:buBlip>
            </a:pPr>
            <a:r>
              <a:rPr lang="he-IL" altLang="he-IL" sz="2800"/>
              <a:t>"טסטים" לתהליכים: בדיקת מה החומרים העדינים ביותר שמתאימים לתהליך השיקומי הרצוי.</a:t>
            </a:r>
          </a:p>
          <a:p>
            <a:pPr marL="609600" indent="-609600">
              <a:buClr>
                <a:srgbClr val="FF9999"/>
              </a:buClr>
              <a:buSzPct val="80000"/>
              <a:buFont typeface="Wingdings" panose="05000000000000000000" pitchFamily="2" charset="2"/>
              <a:buBlip>
                <a:blip r:embed="rId2"/>
              </a:buBlip>
            </a:pPr>
            <a:r>
              <a:rPr lang="he-IL" altLang="he-IL" sz="2800"/>
              <a:t>ביצוע שיקום.</a:t>
            </a:r>
          </a:p>
          <a:p>
            <a:pPr marL="609600" indent="-609600">
              <a:buClr>
                <a:srgbClr val="FF9999"/>
              </a:buClr>
              <a:buSzPct val="80000"/>
              <a:buFont typeface="Wingdings" panose="05000000000000000000" pitchFamily="2" charset="2"/>
              <a:buBlip>
                <a:blip r:embed="rId2"/>
              </a:buBlip>
            </a:pPr>
            <a:r>
              <a:rPr lang="he-IL" altLang="he-IL" sz="2800"/>
              <a:t>תיעוד מסכם.</a:t>
            </a:r>
            <a:endParaRPr lang="en-US" altLang="he-IL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E9DE57E-E09A-8B92-EFFF-EFE32CBA95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FFFF99">
              <a:alpha val="50000"/>
            </a:srgbClr>
          </a:soli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marL="609600" indent="-609600">
              <a:spcBef>
                <a:spcPct val="20000"/>
              </a:spcBef>
              <a:buClr>
                <a:srgbClr val="FF9999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>
                <a:solidFill>
                  <a:schemeClr val="tx1"/>
                </a:solidFill>
              </a:rPr>
              <a:t>אתיקה של שיקום אמנות</a:t>
            </a:r>
            <a:endParaRPr lang="en-US" altLang="he-IL">
              <a:solidFill>
                <a:schemeClr val="tx1"/>
              </a:solidFill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1F831E2-01EC-81D8-4B98-A32F76ECB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gradFill rotWithShape="1">
            <a:gsLst>
              <a:gs pos="0">
                <a:srgbClr val="CCFFCC">
                  <a:alpha val="50000"/>
                </a:srgbClr>
              </a:gs>
              <a:gs pos="100000">
                <a:srgbClr val="FFFFCC"/>
              </a:gs>
            </a:gsLst>
            <a:lin ang="5400000" scaled="1"/>
          </a:gra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>
              <a:buClr>
                <a:srgbClr val="FF5050"/>
              </a:buClr>
              <a:buSzPct val="80000"/>
              <a:buFont typeface="Wingdings" panose="05000000000000000000" pitchFamily="2" charset="2"/>
              <a:buBlip>
                <a:blip r:embed="rId2"/>
              </a:buBlip>
            </a:pPr>
            <a:r>
              <a:rPr lang="he-IL" altLang="he-IL" sz="2800"/>
              <a:t>בדרך כלל המטרה היא להביא את היצירה קרוב ככל האפשר, למצב בו הייתה כאשר האמן סיים אותה ! (להחזיר את גלגלי הזמן אחורה).</a:t>
            </a:r>
          </a:p>
          <a:p>
            <a:pPr marL="609600" indent="-609600">
              <a:buClr>
                <a:srgbClr val="FF5050"/>
              </a:buClr>
              <a:buSzPct val="80000"/>
              <a:buFont typeface="Wingdings" panose="05000000000000000000" pitchFamily="2" charset="2"/>
              <a:buBlip>
                <a:blip r:embed="rId2"/>
              </a:buBlip>
            </a:pPr>
            <a:r>
              <a:rPr lang="he-IL" altLang="he-IL" sz="2800"/>
              <a:t>רצוי שכל התהליכים יהיו הפיכים.</a:t>
            </a:r>
          </a:p>
          <a:p>
            <a:pPr marL="609600" indent="-609600">
              <a:buClr>
                <a:srgbClr val="FF5050"/>
              </a:buClr>
              <a:buSzPct val="80000"/>
              <a:buFont typeface="Wingdings" panose="05000000000000000000" pitchFamily="2" charset="2"/>
              <a:buBlip>
                <a:blip r:embed="rId2"/>
              </a:buBlip>
            </a:pPr>
            <a:r>
              <a:rPr lang="he-IL" altLang="he-IL" sz="2800"/>
              <a:t>לבצע את המינימום ההכרחי.</a:t>
            </a:r>
          </a:p>
          <a:p>
            <a:pPr marL="609600" indent="-609600">
              <a:buClr>
                <a:srgbClr val="FF5050"/>
              </a:buClr>
              <a:buSzPct val="80000"/>
              <a:buFont typeface="Wingdings" panose="05000000000000000000" pitchFamily="2" charset="2"/>
              <a:buBlip>
                <a:blip r:embed="rId2"/>
              </a:buBlip>
            </a:pPr>
            <a:r>
              <a:rPr lang="he-IL" altLang="he-IL" sz="2800"/>
              <a:t>רצוי שרמת השיקום תהיה כזו שצופה רגיל לא יבחין באזורים המשוקמים ממרחק של כ 1 מטר, אך מומחה יוכל בבחינה מקצועית לדעת איפה בוצע מה (תיעוד).</a:t>
            </a:r>
            <a:endParaRPr lang="en-US" altLang="he-IL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>
            <a:extLst>
              <a:ext uri="{FF2B5EF4-FFF2-40B4-BE49-F238E27FC236}">
                <a16:creationId xmlns:a16="http://schemas.microsoft.com/office/drawing/2014/main" id="{67F61324-E5CC-F13D-6470-0C230D9C42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CCFFFF">
              <a:alpha val="50000"/>
            </a:srgbClr>
          </a:soli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marL="609600" indent="-609600">
              <a:spcBef>
                <a:spcPct val="20000"/>
              </a:spcBef>
              <a:buClr>
                <a:srgbClr val="FF9999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>
                <a:solidFill>
                  <a:schemeClr val="tx1"/>
                </a:solidFill>
              </a:rPr>
              <a:t>התיקונים השכיחים ביותר</a:t>
            </a:r>
            <a:endParaRPr lang="en-US" altLang="he-IL">
              <a:solidFill>
                <a:schemeClr val="tx1"/>
              </a:solidFill>
            </a:endParaRP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6B62EAA5-0A2F-C871-05E5-E2B2ED21F4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gradFill rotWithShape="0">
            <a:gsLst>
              <a:gs pos="0">
                <a:schemeClr val="bg1"/>
              </a:gs>
              <a:gs pos="100000">
                <a:srgbClr val="A4E6E6"/>
              </a:gs>
            </a:gsLst>
            <a:lin ang="5400000" scaled="1"/>
          </a:gradFill>
          <a:ln w="38100" cap="flat" cmpd="dbl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he-IL" altLang="he-IL" sz="2800" b="1"/>
              <a:t>יצירות על-גבי נייר:</a:t>
            </a:r>
          </a:p>
          <a:p>
            <a:pPr marL="609600" indent="-609600">
              <a:buClr>
                <a:schemeClr val="hlink"/>
              </a:buClr>
              <a:buFont typeface="Wingdings" panose="05000000000000000000" pitchFamily="2" charset="2"/>
              <a:buChar char="ß"/>
            </a:pPr>
            <a:r>
              <a:rPr lang="he-IL" altLang="he-IL" sz="2800"/>
              <a:t>עובש</a:t>
            </a:r>
          </a:p>
          <a:p>
            <a:pPr marL="609600" indent="-609600">
              <a:buClr>
                <a:schemeClr val="hlink"/>
              </a:buClr>
              <a:buFont typeface="Wingdings" panose="05000000000000000000" pitchFamily="2" charset="2"/>
              <a:buChar char="ß"/>
            </a:pPr>
            <a:r>
              <a:rPr lang="he-IL" altLang="he-IL" sz="2800"/>
              <a:t>צריבה</a:t>
            </a:r>
          </a:p>
          <a:p>
            <a:pPr marL="609600" indent="-609600">
              <a:buClr>
                <a:schemeClr val="hlink"/>
              </a:buClr>
              <a:buFont typeface="Wingdings" panose="05000000000000000000" pitchFamily="2" charset="2"/>
              <a:buChar char="ß"/>
            </a:pPr>
            <a:r>
              <a:rPr lang="he-IL" altLang="he-IL" sz="2800"/>
              <a:t>קרעים</a:t>
            </a:r>
          </a:p>
          <a:p>
            <a:pPr marL="609600" indent="-609600">
              <a:buClr>
                <a:schemeClr val="hlink"/>
              </a:buClr>
              <a:buFont typeface="Wingdings" panose="05000000000000000000" pitchFamily="2" charset="2"/>
              <a:buChar char="ß"/>
            </a:pPr>
            <a:r>
              <a:rPr lang="he-IL" altLang="he-IL" sz="2800"/>
              <a:t>שינויי צבע</a:t>
            </a:r>
          </a:p>
          <a:p>
            <a:pPr marL="609600" indent="-609600">
              <a:buClr>
                <a:schemeClr val="hlink"/>
              </a:buClr>
              <a:buFont typeface="Wingdings" panose="05000000000000000000" pitchFamily="2" charset="2"/>
              <a:buChar char="ß"/>
            </a:pPr>
            <a:r>
              <a:rPr lang="he-IL" altLang="he-IL" sz="2800"/>
              <a:t>כתמי מים</a:t>
            </a:r>
          </a:p>
          <a:p>
            <a:pPr marL="609600" indent="-609600">
              <a:buClr>
                <a:schemeClr val="hlink"/>
              </a:buClr>
              <a:buFont typeface="Wingdings" panose="05000000000000000000" pitchFamily="2" charset="2"/>
              <a:buChar char="ß"/>
            </a:pPr>
            <a:r>
              <a:rPr lang="he-IL" altLang="he-IL" sz="2800"/>
              <a:t>חורי חרקים</a:t>
            </a:r>
            <a:endParaRPr lang="en-US" altLang="he-IL" sz="2800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43DD405C-4F11-C4B5-1697-6D460880E72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gradFill rotWithShape="0">
            <a:gsLst>
              <a:gs pos="0">
                <a:srgbClr val="CCFFFF"/>
              </a:gs>
              <a:gs pos="100000">
                <a:schemeClr val="bg1"/>
              </a:gs>
            </a:gsLst>
            <a:lin ang="2700000" scaled="1"/>
          </a:gradFill>
          <a:ln w="38100" cap="flat" cmpd="dbl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 sz="2800" b="1"/>
              <a:t>בציורים על-גבי קנווס:</a:t>
            </a:r>
          </a:p>
          <a:p>
            <a:pPr marL="609600" indent="-609600">
              <a:buClr>
                <a:schemeClr val="accent2"/>
              </a:buClr>
              <a:buSzPct val="80000"/>
              <a:buFont typeface="Wingdings" panose="05000000000000000000" pitchFamily="2" charset="2"/>
              <a:buChar char="ß"/>
            </a:pPr>
            <a:r>
              <a:rPr lang="he-IL" altLang="he-IL" sz="2800"/>
              <a:t>חורים</a:t>
            </a:r>
          </a:p>
          <a:p>
            <a:pPr marL="609600" indent="-609600">
              <a:buClr>
                <a:schemeClr val="accent2"/>
              </a:buClr>
              <a:buSzPct val="80000"/>
              <a:buFont typeface="Wingdings" panose="05000000000000000000" pitchFamily="2" charset="2"/>
              <a:buChar char="ß"/>
            </a:pPr>
            <a:r>
              <a:rPr lang="he-IL" altLang="he-IL" sz="2800"/>
              <a:t>קרעים</a:t>
            </a:r>
          </a:p>
          <a:p>
            <a:pPr marL="609600" indent="-609600">
              <a:buClr>
                <a:schemeClr val="accent2"/>
              </a:buClr>
              <a:buSzPct val="80000"/>
              <a:buFont typeface="Wingdings" panose="05000000000000000000" pitchFamily="2" charset="2"/>
              <a:buChar char="ß"/>
            </a:pPr>
            <a:r>
              <a:rPr lang="he-IL" altLang="he-IL" sz="2800"/>
              <a:t>נפילות צבע (כולל  התרוממות, חוסר, הפרדות שכבות).</a:t>
            </a:r>
          </a:p>
          <a:p>
            <a:pPr marL="609600" indent="-609600">
              <a:buClr>
                <a:schemeClr val="accent2"/>
              </a:buClr>
              <a:buSzPct val="80000"/>
              <a:buFont typeface="Wingdings" panose="05000000000000000000" pitchFamily="2" charset="2"/>
              <a:buChar char="ß"/>
            </a:pPr>
            <a:r>
              <a:rPr lang="he-IL" altLang="he-IL" sz="2800"/>
              <a:t>אובך.</a:t>
            </a:r>
            <a:endParaRPr lang="en-US" altLang="he-IL"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560088F-B039-D4BC-3C1E-F13ED11164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524000"/>
          </a:xfrm>
          <a:solidFill>
            <a:srgbClr val="FFFF99">
              <a:alpha val="50000"/>
            </a:srgbClr>
          </a:soli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marL="609600" indent="-609600">
              <a:spcBef>
                <a:spcPct val="20000"/>
              </a:spcBef>
              <a:buClr>
                <a:srgbClr val="FF9999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 sz="3600">
                <a:solidFill>
                  <a:schemeClr val="tx1"/>
                </a:solidFill>
              </a:rPr>
              <a:t>תיאור תהליך שיקומי</a:t>
            </a:r>
            <a:r>
              <a:rPr lang="en-US" altLang="he-IL" sz="3600">
                <a:solidFill>
                  <a:schemeClr val="tx1"/>
                </a:solidFill>
              </a:rPr>
              <a:t> </a:t>
            </a:r>
            <a:r>
              <a:rPr lang="he-IL" altLang="he-IL" sz="3600">
                <a:solidFill>
                  <a:schemeClr val="tx1"/>
                </a:solidFill>
              </a:rPr>
              <a:t>לפי השלבים </a:t>
            </a:r>
            <a:br>
              <a:rPr lang="he-IL" altLang="he-IL" sz="3600">
                <a:solidFill>
                  <a:schemeClr val="tx1"/>
                </a:solidFill>
              </a:rPr>
            </a:br>
            <a:r>
              <a:rPr lang="he-IL" altLang="he-IL" sz="3600">
                <a:solidFill>
                  <a:schemeClr val="tx1"/>
                </a:solidFill>
              </a:rPr>
              <a:t>(בנוסף לאבחון, תיעוד, טסטים וכו')</a:t>
            </a:r>
            <a:endParaRPr lang="en-US" altLang="he-IL" sz="3600">
              <a:solidFill>
                <a:schemeClr val="tx1"/>
              </a:solidFill>
            </a:endParaRP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9B4C82AA-1048-5020-405A-823E544C20C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675" y="1916113"/>
            <a:ext cx="3044825" cy="35290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>
            <a:extLst>
              <a:ext uri="{FF2B5EF4-FFF2-40B4-BE49-F238E27FC236}">
                <a16:creationId xmlns:a16="http://schemas.microsoft.com/office/drawing/2014/main" id="{C1E2EDAB-0684-6B97-D9F7-58038EE5D0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919288"/>
            <a:ext cx="3535363" cy="4318000"/>
          </a:xfrm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4C512EE-138C-2C57-2C49-063ADEC53D6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solidFill>
            <a:srgbClr val="FFFF99">
              <a:alpha val="50000"/>
            </a:srgbClr>
          </a:soli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marL="609600" indent="-609600">
              <a:spcBef>
                <a:spcPct val="20000"/>
              </a:spcBef>
              <a:buClr>
                <a:srgbClr val="FF9999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>
                <a:solidFill>
                  <a:schemeClr val="tx1"/>
                </a:solidFill>
              </a:rPr>
              <a:t>ציור שמן עם נפילות/חוסר צבע.</a:t>
            </a:r>
            <a:r>
              <a:rPr lang="en-US" altLang="he-IL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1278" name="Picture 14">
            <a:extLst>
              <a:ext uri="{FF2B5EF4-FFF2-40B4-BE49-F238E27FC236}">
                <a16:creationId xmlns:a16="http://schemas.microsoft.com/office/drawing/2014/main" id="{7D885D5F-402A-659B-2772-4AF18DD40EA2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524000"/>
            <a:ext cx="3074988" cy="2470150"/>
          </a:xfrm>
          <a:noFill/>
          <a:ln/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7B75AE6F-3EC7-8FCD-8527-2ECEAA6DF7EE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524000"/>
            <a:ext cx="3100388" cy="2565400"/>
          </a:xfrm>
          <a:noFill/>
          <a:ln/>
        </p:spPr>
      </p:pic>
      <p:pic>
        <p:nvPicPr>
          <p:cNvPr id="11282" name="Picture 18">
            <a:extLst>
              <a:ext uri="{FF2B5EF4-FFF2-40B4-BE49-F238E27FC236}">
                <a16:creationId xmlns:a16="http://schemas.microsoft.com/office/drawing/2014/main" id="{12D9F130-AF6C-6A23-5ABF-9EF89779DB6E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4084638"/>
            <a:ext cx="3200400" cy="25971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2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83EC65F-62F5-66DF-EEFB-2BCAFCE72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1265238"/>
          </a:xfrm>
          <a:solidFill>
            <a:srgbClr val="FFFF99">
              <a:alpha val="50000"/>
            </a:srgbClr>
          </a:soli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marL="609600" indent="-609600">
              <a:spcBef>
                <a:spcPct val="20000"/>
              </a:spcBef>
              <a:buClr>
                <a:srgbClr val="FF9999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 sz="3600">
                <a:solidFill>
                  <a:schemeClr val="tx1"/>
                </a:solidFill>
              </a:rPr>
              <a:t>ציור שמן עם קרע,</a:t>
            </a:r>
            <a:br>
              <a:rPr lang="en-US" altLang="he-IL" sz="3600">
                <a:solidFill>
                  <a:schemeClr val="tx1"/>
                </a:solidFill>
              </a:rPr>
            </a:br>
            <a:r>
              <a:rPr lang="he-IL" altLang="he-IL" sz="3600">
                <a:solidFill>
                  <a:schemeClr val="tx1"/>
                </a:solidFill>
              </a:rPr>
              <a:t> (שאר הציור עצמו במצב תקין).</a:t>
            </a:r>
            <a:endParaRPr lang="en-US" altLang="he-IL" sz="3600">
              <a:solidFill>
                <a:schemeClr val="tx1"/>
              </a:solidFill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F2CFE17D-F610-345E-48FC-E590D8C8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600200"/>
            <a:ext cx="59150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E9F617C-598A-0A33-061C-03BA95D5EB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FFFF99">
              <a:alpha val="50000"/>
            </a:srgbClr>
          </a:soli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marL="609600" indent="-609600">
              <a:spcBef>
                <a:spcPct val="20000"/>
              </a:spcBef>
              <a:buClr>
                <a:srgbClr val="FF9999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>
                <a:solidFill>
                  <a:schemeClr val="tx1"/>
                </a:solidFill>
              </a:rPr>
              <a:t>ציור על-גבי עץ.</a:t>
            </a:r>
            <a:endParaRPr lang="en-US" altLang="he-IL">
              <a:solidFill>
                <a:schemeClr val="tx1"/>
              </a:solidFill>
            </a:endParaRPr>
          </a:p>
        </p:txBody>
      </p:sp>
      <p:pic>
        <p:nvPicPr>
          <p:cNvPr id="13335" name="Picture 23">
            <a:extLst>
              <a:ext uri="{FF2B5EF4-FFF2-40B4-BE49-F238E27FC236}">
                <a16:creationId xmlns:a16="http://schemas.microsoft.com/office/drawing/2014/main" id="{DD3EB45E-ECA6-6759-D55C-5250F8131FD7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332038"/>
            <a:ext cx="4038600" cy="4525962"/>
          </a:xfrm>
        </p:spPr>
      </p:pic>
      <p:pic>
        <p:nvPicPr>
          <p:cNvPr id="13336" name="Picture 24">
            <a:extLst>
              <a:ext uri="{FF2B5EF4-FFF2-40B4-BE49-F238E27FC236}">
                <a16:creationId xmlns:a16="http://schemas.microsoft.com/office/drawing/2014/main" id="{EDF86E9C-2B07-025D-14BD-A89F0A72367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84313"/>
            <a:ext cx="1727200" cy="21859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7" name="Picture 25">
            <a:extLst>
              <a:ext uri="{FF2B5EF4-FFF2-40B4-BE49-F238E27FC236}">
                <a16:creationId xmlns:a16="http://schemas.microsoft.com/office/drawing/2014/main" id="{6C91EAD0-8328-B2DD-B663-C68E87541AA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4238625"/>
            <a:ext cx="4249737" cy="23860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>
            <a:extLst>
              <a:ext uri="{FF2B5EF4-FFF2-40B4-BE49-F238E27FC236}">
                <a16:creationId xmlns:a16="http://schemas.microsoft.com/office/drawing/2014/main" id="{22509847-1D77-429B-3967-3E2B53DF2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4246562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8E9C8E3-178E-95C3-6A9A-4E46F9B7B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FFFF99">
              <a:alpha val="50000"/>
            </a:srgbClr>
          </a:solidFill>
          <a:ln w="38100" cap="flat" cmpd="dbl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marL="609600" indent="-609600">
              <a:spcBef>
                <a:spcPct val="20000"/>
              </a:spcBef>
              <a:buClr>
                <a:srgbClr val="FF9999"/>
              </a:buClr>
              <a:buSzPct val="80000"/>
              <a:buFont typeface="Wingdings" panose="05000000000000000000" pitchFamily="2" charset="2"/>
              <a:buNone/>
            </a:pPr>
            <a:r>
              <a:rPr lang="he-IL" altLang="he-IL">
                <a:solidFill>
                  <a:schemeClr val="tx1"/>
                </a:solidFill>
              </a:rPr>
              <a:t>אקוורל שנצרב ועם עובש</a:t>
            </a:r>
            <a:r>
              <a:rPr lang="en-US" altLang="he-IL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3579D89-2143-3939-BD21-DC1F0922E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he-IL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5462986-0410-F03C-EFCB-12D2E0AC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4103688" cy="29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CB29FCCD-855A-F75B-A473-C4F5C8173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1663"/>
            <a:ext cx="4297363" cy="33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0000"/>
          </a:buClr>
          <a:buSzTx/>
          <a:buFont typeface="Arial" panose="020B0604020202020204" pitchFamily="34" charset="0"/>
          <a:buChar char="©"/>
          <a:tabLst/>
          <a:defRPr kumimoji="0" lang="he-IL" alt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0000"/>
          </a:buClr>
          <a:buSzTx/>
          <a:buFont typeface="Arial" panose="020B0604020202020204" pitchFamily="34" charset="0"/>
          <a:buChar char="©"/>
          <a:tabLst/>
          <a:defRPr kumimoji="0" lang="he-IL" alt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Designs\Japanese Waves.pot</Template>
  <TotalTime>540</TotalTime>
  <Words>268</Words>
  <Application>Microsoft Office PowerPoint</Application>
  <PresentationFormat>‫הצגה על המסך (4:3)</PresentationFormat>
  <Paragraphs>41</Paragraphs>
  <Slides>12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5" baseType="lpstr">
      <vt:lpstr>Arial</vt:lpstr>
      <vt:lpstr>Wingdings</vt:lpstr>
      <vt:lpstr>עיצוב ברירת מחדל</vt:lpstr>
      <vt:lpstr>שיקום יצירות אמנות ליצירות דו-מימדיות:</vt:lpstr>
      <vt:lpstr>השלבים הרצויים בכל תהליך שיקומי  של יצירות וחפצי אומנות</vt:lpstr>
      <vt:lpstr>אתיקה של שיקום אמנות</vt:lpstr>
      <vt:lpstr>התיקונים השכיחים ביותר</vt:lpstr>
      <vt:lpstr>תיאור תהליך שיקומי לפי השלבים  (בנוסף לאבחון, תיעוד, טסטים וכו')</vt:lpstr>
      <vt:lpstr>ציור שמן עם נפילות/חוסר צבע. </vt:lpstr>
      <vt:lpstr>ציור שמן עם קרע,  (שאר הציור עצמו במצב תקין).</vt:lpstr>
      <vt:lpstr>ציור על-גבי עץ.</vt:lpstr>
      <vt:lpstr>אקוורל שנצרב ועם עובש </vt:lpstr>
      <vt:lpstr>צילומים שנקרעו או דהו. </vt:lpstr>
      <vt:lpstr>מסגרת עתיקה. </vt:lpstr>
      <vt:lpstr>רהיט מצוייר.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שיקום יצירות אמנות ליצירות דו-מימדיות:</dc:title>
  <dc:creator>Karov</dc:creator>
  <cp:lastModifiedBy>Michael Karo</cp:lastModifiedBy>
  <cp:revision>31</cp:revision>
  <dcterms:created xsi:type="dcterms:W3CDTF">2005-03-15T09:02:50Z</dcterms:created>
  <dcterms:modified xsi:type="dcterms:W3CDTF">2025-05-25T11:09:26Z</dcterms:modified>
</cp:coreProperties>
</file>