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</p:sldIdLst>
  <p:sldSz cx="9144000" cy="6858000" type="screen4x3"/>
  <p:notesSz cx="6856413" cy="9715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r" defTabSz="914400" rtl="1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r" defTabSz="914400" rtl="1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r" defTabSz="914400" rtl="1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r" defTabSz="914400" rtl="1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99"/>
    <a:srgbClr val="990000"/>
    <a:srgbClr val="FFFFCC"/>
    <a:srgbClr val="FFFF99"/>
    <a:srgbClr val="008000"/>
    <a:srgbClr val="FF99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147" autoAdjust="0"/>
    <p:restoredTop sz="94643" autoAdjust="0"/>
  </p:normalViewPr>
  <p:slideViewPr>
    <p:cSldViewPr>
      <p:cViewPr varScale="1">
        <p:scale>
          <a:sx n="67" d="100"/>
          <a:sy n="67" d="100"/>
        </p:scale>
        <p:origin x="20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434E133-EF25-0024-15E2-A07130B6E8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 altLang="he-IL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48324F5-77C8-29E4-A3A1-F1829620FF2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 altLang="he-IL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A0BFA18A-773A-93E8-06CB-5DB6AE0671C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32A2041C-321D-B17D-16DB-5B52788594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4863"/>
            <a:ext cx="502761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FEC7B435-EB6A-3E7D-17AC-DF8A449B65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972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 altLang="he-IL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54E93A06-EE68-75ED-9137-3A6E4B098D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972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10C6109A-4C2C-4B18-BEEA-A9739646258C}" type="slidenum">
              <a:rPr lang="he-IL" altLang="he-IL"/>
              <a:pPr/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6B114E9-1D8F-7511-4E14-4825EB884D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16B73-56DC-4A04-93B4-B7C5F4149B9D}" type="slidenum">
              <a:rPr lang="he-IL" altLang="he-IL"/>
              <a:pPr/>
              <a:t>1</a:t>
            </a:fld>
            <a:endParaRPr lang="en-US" altLang="he-IL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5A8F375-00DE-45C4-1771-7CDAD6DBCF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62351A3-BABE-3318-E948-171BC1C83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502017-25C5-676A-63B5-B705BD964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8B48A-8EC1-42B6-84EE-297566289B16}" type="slidenum">
              <a:rPr lang="he-IL" altLang="he-IL"/>
              <a:pPr/>
              <a:t>21</a:t>
            </a:fld>
            <a:endParaRPr lang="en-US" altLang="he-IL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CAACD5E-0798-8B2C-DD5F-BA630D16E5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ABB456B-3337-03FB-29A5-213B45CF6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he-IL"/>
          </a:p>
          <a:p>
            <a:endParaRPr lang="en-US" alt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A53BDE-9BCA-09BE-D1B7-6F1A42CB5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F8BEAB1-9934-9D29-6E92-21CD8D903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4C3CC3F-7B26-1568-CF39-B4EE7DF9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A8477A-1D17-5942-7E9F-1F770CDA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7707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1EF653-DFB5-F338-0939-62397763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FEF9794-3984-BFA4-56FC-F745DD7D9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0DEB489-D5E0-53C8-D5A9-B411A947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9BCCA1-B2E4-0D13-A496-F7065E5E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996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BE84E80-8AD0-CD53-C18E-2F07DEDEB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EAA4587-905B-2C1C-F744-EB22CBF98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7EC59D-E342-FC5A-0BF3-4F4D76A9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6B09F56-9A22-9CAC-DCE8-FC9AFE3E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362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87121D-78EC-49C0-4E34-877B903C0FE9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2812C8F-6B18-000C-26C0-CBB2FCDB97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B4F79B8-6BAE-6FCD-139E-FE129FD8B59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B2DCFD79-29A6-6ADF-7D87-C7395B5BE1D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6B82A0C-A5E9-7FA7-8CE8-169EA4AB7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8F90B0F-FD56-809D-6EB8-BA80425C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555D342-1A22-3CFC-E034-4912D069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6239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065936-689B-6A60-E9AF-5F3C1972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EC2CA64-3A7D-8377-DFBA-5F77C933D83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B53A8AF-B732-963B-4DB7-18275194BD7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CEA2A167-CA7F-4A74-5795-088D1923375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תאריך 5">
            <a:extLst>
              <a:ext uri="{FF2B5EF4-FFF2-40B4-BE49-F238E27FC236}">
                <a16:creationId xmlns:a16="http://schemas.microsoft.com/office/drawing/2014/main" id="{6180B746-E6E5-62D8-3ABD-E40F98A7C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572DD657-4BCF-720E-82AB-E890C0F1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0889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8A3B87-3C88-05CC-6DE2-8DE054A8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6D4EE52-9A4A-625B-8D71-75D3211CC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FDDB380-4BAB-9552-969B-0698146F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5FD6F7-775B-FD40-FAC7-2E034456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9950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65F2B8-EF40-507A-29DA-E01F4202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AE0351C-3603-9866-5498-3088D7605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BA59355-B9D7-6723-52CC-F29322D2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2500195-A983-F264-9EB5-D63E3B75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1059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DB599E-7A4D-E7E3-4C79-6B887FFC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490665-A60F-972C-4774-AB1528005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254F6DF-9F3C-16CD-F9FE-3D710EDBB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9AA028C-0BA2-D611-F08E-91873F59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52CC8CE-3145-1636-1F10-F9462553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4116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B4CC7A-C7FC-8E74-6AF2-C2F39A07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1437B9-CDE6-4C67-9D41-DB0E87FFA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76303C0-A402-529D-C0D9-A8D62E5CB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2F45E57-0C24-F518-1091-8AC7305CD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4C7ACEB-36D8-96A0-C08F-2103A80FA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2417BBF-AA68-893F-9AB3-C63C73ED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D5AF560F-7B12-99B4-C0C6-F5FEDD02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0239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1DBE3E-3BD9-3F5E-C458-6337E422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1E18190-0D39-968D-4207-DD611E90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1F7FAC2-3BF5-2002-825B-1CBAEE5C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7818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D6D4196-9BF2-4640-C718-5DF53F17A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2244285-D8DC-6E49-649B-7CE791B2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8838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323D6F-1350-7CC5-9C43-6C9C0711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A8E4D9B-0A3E-5CF2-9648-50F2EFB2F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FD21E0C-D357-5E37-E46C-D71EE3167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FB2C79-F617-2353-FEED-B84EBC812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31CEAA7-7C3F-3FAC-0DCC-E2A47698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4030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952B17-E064-38AF-41C6-E23CBDBAC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E354144-B0FC-281E-EDD1-8FD8F5B4C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E04045B-C090-762D-64E4-F820DDF0E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277C64A-C4CF-6DAE-9D22-A3805370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CF31DC0-4EEE-D850-4029-4AA1E719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9869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0D02AF-3A86-4606-750F-0D5BD86ED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269D59-8CD6-2AD3-8DDA-1B7F91691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17C4EE-3E35-5C24-FB27-1F0D980E11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he-I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A4A8BF-9AE5-1EB5-099E-F5227D0BE8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8.xml"/><Relationship Id="rId7" Type="http://schemas.openxmlformats.org/officeDocument/2006/relationships/slide" Target="slide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20.xml"/><Relationship Id="rId9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4">
            <a:extLst>
              <a:ext uri="{FF2B5EF4-FFF2-40B4-BE49-F238E27FC236}">
                <a16:creationId xmlns:a16="http://schemas.microsoft.com/office/drawing/2014/main" id="{7FE803C3-CE4E-6246-266C-AB0E9174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D083101B-116A-7DC2-19DE-C283F4CC24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762000"/>
            <a:ext cx="7772400" cy="2209800"/>
          </a:xfrm>
          <a:noFill/>
          <a:ln w="57150" cmpd="thinThick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lin ang="5400000" scaled="1"/>
                </a:gradFill>
              </a14:hiddenFill>
            </a:ext>
          </a:extLst>
        </p:spPr>
        <p:txBody>
          <a:bodyPr anchor="ctr"/>
          <a:lstStyle/>
          <a:p>
            <a:r>
              <a:rPr lang="en-US" altLang="he-IL" sz="4400">
                <a:solidFill>
                  <a:schemeClr val="tx1"/>
                </a:solidFill>
              </a:rPr>
              <a:t>Conservation  Framing</a:t>
            </a:r>
            <a:r>
              <a:rPr lang="en-US" altLang="he-IL" sz="4400">
                <a:solidFill>
                  <a:schemeClr val="bg1"/>
                </a:solidFill>
              </a:rPr>
              <a:t> </a:t>
            </a:r>
            <a:br>
              <a:rPr lang="en-US" altLang="he-IL" sz="4400">
                <a:solidFill>
                  <a:schemeClr val="bg1"/>
                </a:solidFill>
              </a:rPr>
            </a:br>
            <a:r>
              <a:rPr lang="he-IL" altLang="he-IL" sz="8800">
                <a:solidFill>
                  <a:schemeClr val="tx1"/>
                </a:solidFill>
              </a:rPr>
              <a:t>מסגור משמר</a:t>
            </a:r>
            <a:r>
              <a:rPr lang="he-IL" altLang="he-IL" sz="4400"/>
              <a:t> </a:t>
            </a:r>
            <a:endParaRPr lang="en-US" altLang="he-IL" sz="4400"/>
          </a:p>
        </p:txBody>
      </p:sp>
      <p:sp>
        <p:nvSpPr>
          <p:cNvPr id="2054" name="WordArt 6">
            <a:extLst>
              <a:ext uri="{FF2B5EF4-FFF2-40B4-BE49-F238E27FC236}">
                <a16:creationId xmlns:a16="http://schemas.microsoft.com/office/drawing/2014/main" id="{C53EFA8A-6830-FD21-9610-7DA990C6CC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38300" y="3429000"/>
            <a:ext cx="5867400" cy="1943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rtl="1">
              <a:buFontTx/>
              <a:buNone/>
            </a:pPr>
            <a:r>
              <a:rPr lang="he-IL" sz="3600" kern="10">
                <a:ln w="9525">
                  <a:solidFill>
                    <a:srgbClr val="CC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איך ומדוע?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2">
            <a:extLst>
              <a:ext uri="{FF2B5EF4-FFF2-40B4-BE49-F238E27FC236}">
                <a16:creationId xmlns:a16="http://schemas.microsoft.com/office/drawing/2014/main" id="{CC22261B-BE65-156D-27E5-5DDC3B86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56C03A2-DEB2-BE2E-32CC-8375DE1194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105400"/>
            <a:ext cx="914400" cy="1143000"/>
          </a:xfrm>
        </p:spPr>
        <p:txBody>
          <a:bodyPr/>
          <a:lstStyle/>
          <a:p>
            <a:r>
              <a:rPr lang="he-IL" altLang="he-IL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384390EA-523B-B321-2751-0758CA88E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62000"/>
            <a:ext cx="5715000" cy="1778000"/>
          </a:xfrm>
          <a:prstGeom prst="rect">
            <a:avLst/>
          </a:prstGeom>
          <a:solidFill>
            <a:srgbClr val="FFFFFF">
              <a:alpha val="50000"/>
            </a:srgbClr>
          </a:solidFill>
          <a:ln w="38100" cmpd="dbl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 sz="3600"/>
              <a:t>התאמת סוג הזיגוג למדיה ולסביבה, ובמידת הצורך שימוש במסנני </a:t>
            </a:r>
            <a:r>
              <a:rPr lang="en-US" altLang="he-IL" sz="3600"/>
              <a:t>UV</a:t>
            </a:r>
            <a:r>
              <a:rPr lang="he-IL" altLang="he-IL" sz="3600"/>
              <a:t> או שימוש בלוחות אקריליים.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434B46EA-1918-2AF5-F8F9-542E3D32E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638800"/>
            <a:ext cx="624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he-IL" sz="2600" b="1"/>
              <a:t>Hopper, Edward</a:t>
            </a:r>
            <a:r>
              <a:rPr lang="he-IL" altLang="he-IL" sz="2600" b="1"/>
              <a:t> </a:t>
            </a:r>
            <a:r>
              <a:rPr lang="en-US" altLang="he-IL" sz="2600" b="1" i="1"/>
              <a:t>Rooms by the Sea</a:t>
            </a:r>
            <a:r>
              <a:rPr lang="en-US" altLang="he-IL" sz="2600" b="1"/>
              <a:t> 1951</a:t>
            </a:r>
            <a:endParaRPr lang="en-US" altLang="he-IL" sz="2400"/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5E9758E6-18A1-574F-004F-1D9F4B783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971800"/>
            <a:ext cx="3733800" cy="2697163"/>
          </a:xfrm>
          <a:prstGeom prst="rect">
            <a:avLst/>
          </a:prstGeom>
          <a:noFill/>
          <a:ln w="38100" cmpd="dbl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2">
            <a:extLst>
              <a:ext uri="{FF2B5EF4-FFF2-40B4-BE49-F238E27FC236}">
                <a16:creationId xmlns:a16="http://schemas.microsoft.com/office/drawing/2014/main" id="{81DC2361-CCEC-8806-B122-5ECE2629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2EF0F78-A8E6-3827-0392-0AE3EFA63E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876800"/>
            <a:ext cx="914400" cy="1143000"/>
          </a:xfrm>
        </p:spPr>
        <p:txBody>
          <a:bodyPr/>
          <a:lstStyle/>
          <a:p>
            <a:r>
              <a:rPr lang="he-IL" altLang="he-IL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EAC31DB8-F7D5-E4F3-1074-BB664AF4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11250"/>
            <a:ext cx="5791200" cy="1797050"/>
          </a:xfrm>
          <a:prstGeom prst="rect">
            <a:avLst/>
          </a:prstGeom>
          <a:noFill/>
          <a:ln w="57150" cmpd="thinThick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 sz="3600"/>
              <a:t>טיפול מונע נגד חרקים ועובש ליצירה ולכל מרכיבי המסגרת לפני הסגירה </a:t>
            </a:r>
            <a:r>
              <a:rPr lang="he-IL" altLang="he-IL" sz="2400"/>
              <a:t>(אידוי </a:t>
            </a:r>
            <a:r>
              <a:rPr lang="en-US" altLang="he-IL" sz="2400"/>
              <a:t>phenil-phenol</a:t>
            </a:r>
            <a:r>
              <a:rPr lang="he-IL" altLang="he-IL" sz="2400"/>
              <a:t> או </a:t>
            </a:r>
            <a:r>
              <a:rPr lang="en-US" altLang="he-IL" sz="2400"/>
              <a:t>thymol</a:t>
            </a:r>
            <a:r>
              <a:rPr lang="he-IL" altLang="he-IL" sz="2400"/>
              <a:t>).</a:t>
            </a:r>
          </a:p>
        </p:txBody>
      </p:sp>
      <p:pic>
        <p:nvPicPr>
          <p:cNvPr id="12295" name="Picture 7">
            <a:extLst>
              <a:ext uri="{FF2B5EF4-FFF2-40B4-BE49-F238E27FC236}">
                <a16:creationId xmlns:a16="http://schemas.microsoft.com/office/drawing/2014/main" id="{A053FAE8-A015-5413-1A37-68E2459B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19400"/>
            <a:ext cx="757238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A0A8F66C-C312-925A-2351-943F76A1A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757238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D83A8E21-9113-126D-6471-211EC7E71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57238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>
            <a:extLst>
              <a:ext uri="{FF2B5EF4-FFF2-40B4-BE49-F238E27FC236}">
                <a16:creationId xmlns:a16="http://schemas.microsoft.com/office/drawing/2014/main" id="{E6E65136-F6EC-0285-F23E-29AEA34DF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757238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:a16="http://schemas.microsoft.com/office/drawing/2014/main" id="{A7EAFD1F-69C6-F81D-7ABC-EC86935A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1789113" cy="1327150"/>
          </a:xfrm>
          <a:prstGeom prst="rect">
            <a:avLst/>
          </a:prstGeom>
          <a:solidFill>
            <a:srgbClr val="CCCCFF"/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2">
            <a:extLst>
              <a:ext uri="{FF2B5EF4-FFF2-40B4-BE49-F238E27FC236}">
                <a16:creationId xmlns:a16="http://schemas.microsoft.com/office/drawing/2014/main" id="{420859CC-3123-E5EA-B3AD-B4305BDA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B43526E9-57FC-ED3E-F1B8-8FA776A0F0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he-IL" altLang="he-IL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C322FC7-8922-BFA5-22F4-AB903EF71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99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e-IL" altLang="he-IL" sz="4400">
                <a:solidFill>
                  <a:schemeClr val="tx2"/>
                </a:solidFill>
              </a:rPr>
              <a:t>7</a:t>
            </a:r>
            <a:endParaRPr lang="en-US" altLang="he-IL" sz="4400">
              <a:solidFill>
                <a:schemeClr val="tx2"/>
              </a:solidFill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082E612A-C62F-7A9A-D9AF-EF50D406C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62000"/>
            <a:ext cx="6896100" cy="2111375"/>
          </a:xfrm>
          <a:prstGeom prst="rect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 sz="3600"/>
              <a:t>אין להשתמש בחומרים מזיקים כמו- מסקינג-טייפ, צלוטייפ, קרטונים חומציים או כאלה המכילים ליגנין </a:t>
            </a:r>
            <a:endParaRPr lang="en-US" altLang="he-IL" sz="3600"/>
          </a:p>
          <a:p>
            <a:pPr algn="r" rtl="1">
              <a:lnSpc>
                <a:spcPct val="30000"/>
              </a:lnSpc>
              <a:spcBef>
                <a:spcPct val="50000"/>
              </a:spcBef>
              <a:buFontTx/>
              <a:buNone/>
            </a:pPr>
            <a:r>
              <a:rPr lang="he-IL" altLang="he-IL" sz="2800"/>
              <a:t>(קרטון ביצוע, קרטון גלי</a:t>
            </a:r>
            <a:r>
              <a:rPr lang="en-US" altLang="he-IL" sz="2800"/>
              <a:t>(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2B818F5D-09AC-AC08-563F-90725D6F6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3149600" cy="3079750"/>
          </a:xfrm>
          <a:prstGeom prst="rect">
            <a:avLst/>
          </a:prstGeom>
          <a:noFill/>
          <a:ln w="38100" cmpd="dbl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WordArt 7">
            <a:extLst>
              <a:ext uri="{FF2B5EF4-FFF2-40B4-BE49-F238E27FC236}">
                <a16:creationId xmlns:a16="http://schemas.microsoft.com/office/drawing/2014/main" id="{8960A378-252B-5D2E-E1CE-0DDCB2A605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4800600"/>
            <a:ext cx="25527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buFontTx/>
              <a:buNone/>
            </a:pPr>
            <a:r>
              <a:rPr lang="he-IL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Arial Black" panose="020B0A04020102020204" pitchFamily="34" charset="0"/>
              </a:rPr>
              <a:t>מבנה מולקולרי של ליגנין</a:t>
            </a:r>
          </a:p>
        </p:txBody>
      </p:sp>
      <p:sp>
        <p:nvSpPr>
          <p:cNvPr id="13320" name="AutoShape 8">
            <a:extLst>
              <a:ext uri="{FF2B5EF4-FFF2-40B4-BE49-F238E27FC236}">
                <a16:creationId xmlns:a16="http://schemas.microsoft.com/office/drawing/2014/main" id="{63DA639A-BF4D-7176-B53A-54C0A1E64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24400"/>
            <a:ext cx="838200" cy="609600"/>
          </a:xfrm>
          <a:prstGeom prst="leftArrow">
            <a:avLst>
              <a:gd name="adj1" fmla="val 50000"/>
              <a:gd name="adj2" fmla="val 34375"/>
            </a:avLst>
          </a:prstGeom>
          <a:solidFill>
            <a:srgbClr val="CCCCFF"/>
          </a:solidFill>
          <a:ln w="28575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2">
            <a:extLst>
              <a:ext uri="{FF2B5EF4-FFF2-40B4-BE49-F238E27FC236}">
                <a16:creationId xmlns:a16="http://schemas.microsoft.com/office/drawing/2014/main" id="{26364447-D3A2-71D2-84CE-FDC43846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169472A-E184-5047-02CB-2A731EFAE5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257800"/>
            <a:ext cx="762000" cy="1143000"/>
          </a:xfrm>
        </p:spPr>
        <p:txBody>
          <a:bodyPr/>
          <a:lstStyle/>
          <a:p>
            <a:r>
              <a:rPr lang="he-IL" altLang="he-IL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1CC15673-8E7A-D587-111F-E38E8CB20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5867400" cy="35925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FF"/>
              </a:gs>
            </a:gsLst>
            <a:lin ang="5400000" scaled="1"/>
          </a:gradFill>
          <a:ln w="57150" cmpd="thickThin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 sz="4000"/>
              <a:t>אין לבצע שום פעולה בלתי הפיכה כמו הדבקה, חיתוך היצירה ולו גם החלקים הלא נראים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 sz="4400"/>
              <a:t>ללא אישור מפורש של האמן</a:t>
            </a:r>
            <a:endParaRPr lang="en-US" altLang="he-IL" sz="4400"/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69831A2A-EC81-FD95-0C60-FADF3B97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301875" cy="266382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2">
            <a:extLst>
              <a:ext uri="{FF2B5EF4-FFF2-40B4-BE49-F238E27FC236}">
                <a16:creationId xmlns:a16="http://schemas.microsoft.com/office/drawing/2014/main" id="{1C3D4FEC-273B-8D97-BB67-7246BC51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7DF3B08-E4B8-FDCC-8D66-C8AAF851AA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he-IL" altLang="he-IL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DCBA32D-B19D-B656-D3BF-49B9B3C99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0"/>
            <a:ext cx="99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e-IL" altLang="he-IL" sz="4400">
                <a:solidFill>
                  <a:schemeClr val="tx2"/>
                </a:solidFill>
              </a:rPr>
              <a:t>9</a:t>
            </a:r>
            <a:endParaRPr lang="en-US" altLang="he-IL" sz="4400">
              <a:solidFill>
                <a:schemeClr val="tx2"/>
              </a:solidFill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5375FEC0-E800-E314-7DF2-79084C167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382000" cy="47625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/>
              <a:t>לציורים ע"ג בדים (קנווס) יש צרכים מיוחדים, הכוללים:</a:t>
            </a:r>
          </a:p>
          <a:p>
            <a:pPr algn="r" rtl="1">
              <a:spcBef>
                <a:spcPct val="50000"/>
              </a:spcBef>
              <a:buClr>
                <a:srgbClr val="9933FF"/>
              </a:buClr>
              <a:buFont typeface="Wingdings" panose="05000000000000000000" pitchFamily="2" charset="2"/>
              <a:buChar char="q"/>
            </a:pPr>
            <a:r>
              <a:rPr lang="he-IL" altLang="he-IL"/>
              <a:t> גיבוי ייחודי המגן מפני לחות ואבק אך מאפשר ליצירה "לנשום".</a:t>
            </a:r>
          </a:p>
          <a:p>
            <a:pPr algn="r" rtl="1">
              <a:spcBef>
                <a:spcPct val="50000"/>
              </a:spcBef>
              <a:buClr>
                <a:srgbClr val="9933FF"/>
              </a:buClr>
              <a:buFont typeface="Wingdings" panose="05000000000000000000" pitchFamily="2" charset="2"/>
              <a:buChar char="q"/>
            </a:pPr>
            <a:r>
              <a:rPr lang="he-IL" altLang="he-IL"/>
              <a:t> ריפוד שפת המסגרת למניעת סימני שפשוף ולחץ ע"ג הציור</a:t>
            </a:r>
          </a:p>
          <a:p>
            <a:pPr algn="r" rtl="1">
              <a:spcBef>
                <a:spcPct val="50000"/>
              </a:spcBef>
              <a:buClr>
                <a:srgbClr val="9933FF"/>
              </a:buClr>
              <a:buFont typeface="Wingdings" panose="05000000000000000000" pitchFamily="2" charset="2"/>
              <a:buChar char="q"/>
            </a:pPr>
            <a:r>
              <a:rPr lang="he-IL" altLang="he-IL"/>
              <a:t> החזקת היצירה בתוך המסגרת צריכה להיות עם תופסנים גמישים המאפשרים ליצירה להתפשט ולהתכווץ באופן טבעי ולא עם מסמרים כפי שעושים רוב הממסגרים.</a:t>
            </a: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AD63F3EE-6742-D802-F0F7-C2DA0767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334000"/>
            <a:ext cx="8572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>
            <a:extLst>
              <a:ext uri="{FF2B5EF4-FFF2-40B4-BE49-F238E27FC236}">
                <a16:creationId xmlns:a16="http://schemas.microsoft.com/office/drawing/2014/main" id="{E1F6BAAA-51BC-6438-6C29-D6D8A9EA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2400"/>
            <a:ext cx="8572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2">
            <a:extLst>
              <a:ext uri="{FF2B5EF4-FFF2-40B4-BE49-F238E27FC236}">
                <a16:creationId xmlns:a16="http://schemas.microsoft.com/office/drawing/2014/main" id="{AC52B491-F8F9-83FA-AD84-02FA86FF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90985A14-7BF6-9281-DDAA-CFA41358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"/>
            <a:ext cx="6858000" cy="524986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 u="sng"/>
              <a:t>"פרופיל" המסגרת (</a:t>
            </a:r>
            <a:r>
              <a:rPr lang="en-US" altLang="he-IL" u="sng"/>
              <a:t>The moulding</a:t>
            </a:r>
            <a:r>
              <a:rPr lang="he-IL" altLang="he-IL" u="sng"/>
              <a:t>):</a:t>
            </a:r>
            <a:r>
              <a:rPr lang="he-IL" altLang="he-IL"/>
              <a:t> במידה והוא מעץ, חייב לעבור טיפול גם מבפנים בכדי שלא יעביר את חומציות העץ ליצירה, למניעת ספיגת לחות והעברתה ליצירה.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/>
              <a:t>יש כיום פרופילים מ"פוליפרופילן" שאינם רגישים ללחות ועמידים לחלוטין לחרקי העץ. הם הפתרון הטוב ביותר בהיבט השימורי. 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/>
              <a:t> מסגרות מתכת אינן הרמטיות! </a:t>
            </a:r>
          </a:p>
          <a:p>
            <a:pPr algn="r" rtl="1">
              <a:spcBef>
                <a:spcPct val="50000"/>
              </a:spcBef>
              <a:buFontTx/>
              <a:buNone/>
            </a:pPr>
            <a:endParaRPr lang="en-US" altLang="he-IL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3DDC344-064E-E260-C348-30A092892B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914400" cy="1143000"/>
          </a:xfrm>
        </p:spPr>
        <p:txBody>
          <a:bodyPr/>
          <a:lstStyle/>
          <a:p>
            <a:r>
              <a:rPr lang="he-IL" altLang="he-IL">
                <a:solidFill>
                  <a:schemeClr val="bg1"/>
                </a:solidFill>
              </a:rPr>
              <a:t>10</a:t>
            </a:r>
            <a:endParaRPr lang="en-US" altLang="he-IL">
              <a:solidFill>
                <a:schemeClr val="bg1"/>
              </a:solidFill>
            </a:endParaRPr>
          </a:p>
        </p:txBody>
      </p:sp>
      <p:graphicFrame>
        <p:nvGraphicFramePr>
          <p:cNvPr id="16393" name="Object 9">
            <a:extLst>
              <a:ext uri="{FF2B5EF4-FFF2-40B4-BE49-F238E27FC236}">
                <a16:creationId xmlns:a16="http://schemas.microsoft.com/office/drawing/2014/main" id="{EADD40E8-D47F-49A0-4A27-AE3FC682DB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657600"/>
          <a:ext cx="2263775" cy="301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720576" imgH="3626667" progId="MSPhotoEd.3">
                  <p:embed/>
                </p:oleObj>
              </mc:Choice>
              <mc:Fallback>
                <p:oleObj name="Photo Editor Photo" r:id="rId2" imgW="2720576" imgH="3626667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2263775" cy="301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2">
            <a:extLst>
              <a:ext uri="{FF2B5EF4-FFF2-40B4-BE49-F238E27FC236}">
                <a16:creationId xmlns:a16="http://schemas.microsoft.com/office/drawing/2014/main" id="{B33CAC80-2BD7-1CC3-4D13-69AC642A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2">
            <a:extLst>
              <a:ext uri="{FF2B5EF4-FFF2-40B4-BE49-F238E27FC236}">
                <a16:creationId xmlns:a16="http://schemas.microsoft.com/office/drawing/2014/main" id="{09E3B889-924B-27D0-73E4-3CF114050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74E7FFA-F264-82EA-5934-F44D7CB5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33400"/>
            <a:ext cx="36576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0"/>
              </a:spcBef>
              <a:buFontTx/>
              <a:buNone/>
            </a:pPr>
            <a:r>
              <a:rPr lang="he-IL" altLang="he-IL" sz="4000" b="1">
                <a:solidFill>
                  <a:srgbClr val="000080"/>
                </a:solidFill>
              </a:rPr>
              <a:t>קארו אמנויות</a:t>
            </a:r>
            <a:r>
              <a:rPr lang="he-IL" altLang="he-IL" sz="2800">
                <a:solidFill>
                  <a:srgbClr val="000080"/>
                </a:solidFill>
              </a:rPr>
              <a:t> שימור ושיקום יצירות אמנות</a:t>
            </a:r>
            <a:endParaRPr lang="he-IL" altLang="he-IL" sz="2800"/>
          </a:p>
          <a:p>
            <a:pPr eaLnBrk="0" hangingPunct="0">
              <a:spcBef>
                <a:spcPct val="0"/>
              </a:spcBef>
              <a:buFontTx/>
              <a:buNone/>
            </a:pPr>
            <a:endParaRPr lang="he-IL" altLang="he-IL" sz="4800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9E3E131F-AB10-D548-BEB2-A8AF056A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286000"/>
            <a:ext cx="4049713" cy="3032125"/>
          </a:xfrm>
          <a:prstGeom prst="rect">
            <a:avLst/>
          </a:prstGeom>
          <a:noFill/>
          <a:ln w="38100" cmpd="dbl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7">
            <a:extLst>
              <a:ext uri="{FF2B5EF4-FFF2-40B4-BE49-F238E27FC236}">
                <a16:creationId xmlns:a16="http://schemas.microsoft.com/office/drawing/2014/main" id="{88FA82D2-9D1A-8BFC-D273-1773E3C8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F044A60-C57D-50EF-C896-1C00D1E5E1C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84213" y="0"/>
            <a:ext cx="7772400" cy="1412875"/>
          </a:xfrm>
          <a:solidFill>
            <a:srgbClr val="CCFFFF"/>
          </a:solidFill>
        </p:spPr>
        <p:txBody>
          <a:bodyPr/>
          <a:lstStyle/>
          <a:p>
            <a:r>
              <a:rPr lang="he-IL" altLang="he-IL" sz="5400">
                <a:solidFill>
                  <a:schemeClr val="accent2"/>
                </a:solidFill>
              </a:rPr>
              <a:t>נזקי לחות ורטיבות</a:t>
            </a:r>
            <a:endParaRPr lang="en-US" altLang="he-IL" sz="5400">
              <a:solidFill>
                <a:schemeClr val="accent2"/>
              </a:solidFill>
            </a:endParaRPr>
          </a:p>
        </p:txBody>
      </p:sp>
      <p:pic>
        <p:nvPicPr>
          <p:cNvPr id="30728" name="Picture 8">
            <a:extLst>
              <a:ext uri="{FF2B5EF4-FFF2-40B4-BE49-F238E27FC236}">
                <a16:creationId xmlns:a16="http://schemas.microsoft.com/office/drawing/2014/main" id="{F7654CE6-FCCE-88B3-D04C-415BFA966AD5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484313"/>
            <a:ext cx="3168650" cy="2405062"/>
          </a:xfrm>
          <a:noFill/>
          <a:ln w="57150" cmpd="thinThick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9" name="Picture 9">
            <a:extLst>
              <a:ext uri="{FF2B5EF4-FFF2-40B4-BE49-F238E27FC236}">
                <a16:creationId xmlns:a16="http://schemas.microsoft.com/office/drawing/2014/main" id="{2593F676-758E-E039-307A-E0B1D11AD1EF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240087" cy="2232025"/>
          </a:xfrm>
          <a:noFill/>
          <a:ln w="57150" cmpd="thinThick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0" name="Picture 10">
            <a:extLst>
              <a:ext uri="{FF2B5EF4-FFF2-40B4-BE49-F238E27FC236}">
                <a16:creationId xmlns:a16="http://schemas.microsoft.com/office/drawing/2014/main" id="{19F8AF2B-FED8-0CE4-AD7A-EA1DF673BE80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057650"/>
            <a:ext cx="3240087" cy="2324100"/>
          </a:xfrm>
          <a:noFill/>
          <a:ln w="57150" cmpd="thinThick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7">
            <a:extLst>
              <a:ext uri="{FF2B5EF4-FFF2-40B4-BE49-F238E27FC236}">
                <a16:creationId xmlns:a16="http://schemas.microsoft.com/office/drawing/2014/main" id="{5A6017B1-10F6-9EEA-069B-0F24045AF88D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813" y="4114800"/>
            <a:ext cx="3233737" cy="2193925"/>
          </a:xfrm>
          <a:noFill/>
          <a:ln w="63500" cmpd="thinThick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8" name="AutoShape 1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03FE622-26FE-25E5-FE16-D576D146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324600"/>
            <a:ext cx="457200" cy="381000"/>
          </a:xfrm>
          <a:prstGeom prst="actionButtonHome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4">
            <a:extLst>
              <a:ext uri="{FF2B5EF4-FFF2-40B4-BE49-F238E27FC236}">
                <a16:creationId xmlns:a16="http://schemas.microsoft.com/office/drawing/2014/main" id="{B12BB4F4-7F03-041B-6D89-2C929476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D4BA1551-BC09-711A-301A-E4ADA8642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989887" cy="936625"/>
          </a:xfrm>
          <a:solidFill>
            <a:srgbClr val="FFFFCC"/>
          </a:solidFill>
          <a:ln w="38100" cmpd="dbl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e-IL" altLang="he-IL" sz="4000"/>
              <a:t>זיהום אוויר </a:t>
            </a:r>
            <a:r>
              <a:rPr lang="he-IL" altLang="he-IL" sz="2400"/>
              <a:t>(דו תחמוצת גופרתית, תרכובות חנקתיות, פיח...)</a:t>
            </a:r>
            <a:br>
              <a:rPr lang="he-IL" altLang="he-IL" sz="4000"/>
            </a:br>
            <a:endParaRPr lang="en-US" altLang="he-IL" sz="4000"/>
          </a:p>
        </p:txBody>
      </p:sp>
      <p:pic>
        <p:nvPicPr>
          <p:cNvPr id="64517" name="Picture 5">
            <a:extLst>
              <a:ext uri="{FF2B5EF4-FFF2-40B4-BE49-F238E27FC236}">
                <a16:creationId xmlns:a16="http://schemas.microsoft.com/office/drawing/2014/main" id="{F3D8AA01-B5C4-286F-3FAD-36CAE65B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4392612" cy="3384550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>
            <a:extLst>
              <a:ext uri="{FF2B5EF4-FFF2-40B4-BE49-F238E27FC236}">
                <a16:creationId xmlns:a16="http://schemas.microsoft.com/office/drawing/2014/main" id="{DC507EAB-62EF-BA4E-F2CF-13892A3CF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133600"/>
            <a:ext cx="4640262" cy="4119563"/>
          </a:xfrm>
          <a:prstGeom prst="rect">
            <a:avLst/>
          </a:prstGeom>
          <a:noFill/>
          <a:ln w="57150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DA23D51-FA44-8656-4200-BA41C84BD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324600"/>
            <a:ext cx="457200" cy="381000"/>
          </a:xfrm>
          <a:prstGeom prst="actionButtonHome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4">
            <a:extLst>
              <a:ext uri="{FF2B5EF4-FFF2-40B4-BE49-F238E27FC236}">
                <a16:creationId xmlns:a16="http://schemas.microsoft.com/office/drawing/2014/main" id="{B9691E5F-B81A-838A-FFCE-31640F33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07724CE-DF9C-213A-628F-784FD7A7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29432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0DF6CC38-43FB-13D9-4066-351E0E0B3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  <a:noFill/>
          <a:ln w="57150" cmpd="thinThick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 rtl="1">
              <a:lnSpc>
                <a:spcPct val="10000"/>
              </a:lnSpc>
            </a:pPr>
            <a:r>
              <a:rPr lang="he-IL" altLang="he-IL" sz="4000"/>
              <a:t>מהם התפקידים של המסגרת</a:t>
            </a:r>
            <a:r>
              <a:rPr lang="en-US" altLang="he-IL" sz="4000"/>
              <a:t> </a:t>
            </a:r>
            <a:r>
              <a:rPr lang="he-IL" altLang="he-IL" sz="4000"/>
              <a:t> </a:t>
            </a:r>
            <a:r>
              <a:rPr lang="he-IL" altLang="he-IL" sz="4800" b="1"/>
              <a:t>?</a:t>
            </a:r>
            <a:br>
              <a:rPr lang="en-US" altLang="he-IL" sz="4000"/>
            </a:br>
            <a:endParaRPr lang="en-US" altLang="he-IL" sz="400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7979395-0811-1C6D-BD20-B3CC7CBDB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he-IL" altLang="he-IL" sz="3600"/>
              <a:t>לאפשר להציג יצירה שאחרת לא ניתן להציגה לקהל </a:t>
            </a:r>
          </a:p>
          <a:p>
            <a:pPr algn="r" rtl="1"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he-IL" altLang="he-IL" sz="3600"/>
              <a:t> להדגיש את איכויותיה. </a:t>
            </a:r>
          </a:p>
          <a:p>
            <a:pPr algn="r" rtl="1"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he-IL" altLang="he-IL" sz="3600"/>
              <a:t> לשלב אותה בעיצוב הפנים/האווירה הרצויה. </a:t>
            </a:r>
          </a:p>
          <a:p>
            <a:pPr algn="r" rtl="1"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he-IL" altLang="he-IL" sz="3600"/>
              <a:t>לתת לה חשיבות. </a:t>
            </a:r>
          </a:p>
          <a:p>
            <a:pPr algn="r" rtl="1"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he-IL" altLang="he-IL" sz="3600"/>
              <a:t> </a:t>
            </a:r>
            <a:r>
              <a:rPr lang="he-IL" altLang="he-IL" sz="4800" b="1"/>
              <a:t>להגן על היצירה!</a:t>
            </a:r>
            <a:r>
              <a:rPr lang="he-IL" altLang="he-IL" sz="3600"/>
              <a:t> </a:t>
            </a:r>
            <a:endParaRPr lang="en-US" altLang="he-IL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4">
            <a:extLst>
              <a:ext uri="{FF2B5EF4-FFF2-40B4-BE49-F238E27FC236}">
                <a16:creationId xmlns:a16="http://schemas.microsoft.com/office/drawing/2014/main" id="{FD9D1099-F25F-A2D5-9024-1CFA97FA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82036279-66DC-05D9-4D95-CDCADC8E8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936625"/>
          </a:xfrm>
          <a:solidFill>
            <a:srgbClr val="FF9900">
              <a:alpha val="46001"/>
            </a:srgbClr>
          </a:solidFill>
          <a:ln w="57150" cmpd="thickThin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e-IL" altLang="he-IL" sz="4000"/>
              <a:t>חרקים – </a:t>
            </a:r>
            <a:r>
              <a:rPr lang="he-IL" altLang="he-IL" sz="2400" b="1"/>
              <a:t>דג הכסף</a:t>
            </a:r>
            <a:r>
              <a:rPr lang="he-IL" altLang="he-IL" sz="2400"/>
              <a:t>, כנימת הספר וכל מפרישי הפרשה למיניהם.</a:t>
            </a:r>
            <a:br>
              <a:rPr lang="he-IL" altLang="he-IL" sz="4000"/>
            </a:br>
            <a:endParaRPr lang="en-US" altLang="he-IL" sz="4000"/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5C1645A6-34EF-3D96-D7B4-F92F5DEE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5545138" cy="40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>
            <a:extLst>
              <a:ext uri="{FF2B5EF4-FFF2-40B4-BE49-F238E27FC236}">
                <a16:creationId xmlns:a16="http://schemas.microsoft.com/office/drawing/2014/main" id="{CBC76F6A-DC2C-D31A-359E-A09D308F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60800"/>
            <a:ext cx="3311525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3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B6140DB-1019-0F38-A1D2-305C5955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949950"/>
            <a:ext cx="457200" cy="381000"/>
          </a:xfrm>
          <a:prstGeom prst="actionButtonHome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88C85"/>
            </a:gs>
            <a:gs pos="50000">
              <a:srgbClr val="FFFFCC"/>
            </a:gs>
            <a:gs pos="100000">
              <a:srgbClr val="688C8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6">
            <a:extLst>
              <a:ext uri="{FF2B5EF4-FFF2-40B4-BE49-F238E27FC236}">
                <a16:creationId xmlns:a16="http://schemas.microsoft.com/office/drawing/2014/main" id="{575BFB36-5FB8-DE37-FE57-758F1B21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D0FCDF8-6FF3-37B3-978B-747C04D50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>
                <a:solidFill>
                  <a:srgbClr val="FFFFCC"/>
                </a:solidFill>
              </a:rPr>
              <a:t>קרינה מסוכנת – בעיקר בתחום</a:t>
            </a:r>
            <a:r>
              <a:rPr lang="he-IL" altLang="he-IL"/>
              <a:t> </a:t>
            </a:r>
            <a:br>
              <a:rPr lang="he-IL" altLang="he-IL"/>
            </a:br>
            <a:r>
              <a:rPr lang="en-US" altLang="he-IL">
                <a:solidFill>
                  <a:srgbClr val="FFFFCC"/>
                </a:solidFill>
              </a:rPr>
              <a:t>UV</a:t>
            </a:r>
            <a:r>
              <a:rPr lang="he-IL" altLang="he-IL">
                <a:solidFill>
                  <a:srgbClr val="FFFFCC"/>
                </a:solidFill>
              </a:rPr>
              <a:t>ה-</a:t>
            </a:r>
            <a:endParaRPr lang="en-US" altLang="he-IL">
              <a:solidFill>
                <a:srgbClr val="FFFFCC"/>
              </a:solidFill>
            </a:endParaRPr>
          </a:p>
        </p:txBody>
      </p:sp>
      <p:pic>
        <p:nvPicPr>
          <p:cNvPr id="33801" name="Picture 9">
            <a:extLst>
              <a:ext uri="{FF2B5EF4-FFF2-40B4-BE49-F238E27FC236}">
                <a16:creationId xmlns:a16="http://schemas.microsoft.com/office/drawing/2014/main" id="{E8B5B630-827E-FED8-6E27-334A384A90E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533525"/>
            <a:ext cx="3092450" cy="4487863"/>
          </a:xfrm>
        </p:spPr>
      </p:pic>
      <p:pic>
        <p:nvPicPr>
          <p:cNvPr id="33803" name="Picture 11">
            <a:extLst>
              <a:ext uri="{FF2B5EF4-FFF2-40B4-BE49-F238E27FC236}">
                <a16:creationId xmlns:a16="http://schemas.microsoft.com/office/drawing/2014/main" id="{7C658E16-2096-1B7E-BAE0-7BCB3F4D7DCE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00" y="1557338"/>
            <a:ext cx="316230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5" name="Rectangle 13">
            <a:extLst>
              <a:ext uri="{FF2B5EF4-FFF2-40B4-BE49-F238E27FC236}">
                <a16:creationId xmlns:a16="http://schemas.microsoft.com/office/drawing/2014/main" id="{B1E5489D-3E0D-11BA-830F-E4099750E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445125"/>
            <a:ext cx="40322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2400">
                <a:solidFill>
                  <a:srgbClr val="FF7C80"/>
                </a:solidFill>
              </a:rPr>
              <a:t>גם קרינה נראית יכולה לגרום נזק !</a:t>
            </a:r>
            <a:endParaRPr lang="en-US" altLang="he-IL" sz="2400">
              <a:solidFill>
                <a:srgbClr val="FF7C80"/>
              </a:solidFill>
            </a:endParaRPr>
          </a:p>
        </p:txBody>
      </p:sp>
      <p:sp>
        <p:nvSpPr>
          <p:cNvPr id="33806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4604A0D-E93D-DB59-937F-15E63E769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324600"/>
            <a:ext cx="457200" cy="381000"/>
          </a:xfrm>
          <a:prstGeom prst="actionButtonHome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38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38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animBg="1"/>
      <p:bldP spid="3380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7C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4">
            <a:extLst>
              <a:ext uri="{FF2B5EF4-FFF2-40B4-BE49-F238E27FC236}">
                <a16:creationId xmlns:a16="http://schemas.microsoft.com/office/drawing/2014/main" id="{7D68BEF3-2B0A-88D1-58C7-C86974AC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0431D167-184C-63AD-4519-86F129C74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/>
              <a:t>שינויים מהירים של טמפ' ולחות.</a:t>
            </a:r>
            <a:br>
              <a:rPr lang="he-IL" altLang="he-IL"/>
            </a:br>
            <a:r>
              <a:rPr lang="en-US" altLang="he-IL" sz="4000"/>
              <a:t>Flactuation</a:t>
            </a:r>
          </a:p>
        </p:txBody>
      </p:sp>
      <p:pic>
        <p:nvPicPr>
          <p:cNvPr id="34822" name="Picture 1030">
            <a:extLst>
              <a:ext uri="{FF2B5EF4-FFF2-40B4-BE49-F238E27FC236}">
                <a16:creationId xmlns:a16="http://schemas.microsoft.com/office/drawing/2014/main" id="{0A3185E6-F6AF-86E5-8AA7-D42EE6CDBB4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89138"/>
            <a:ext cx="7704137" cy="4579937"/>
          </a:xfrm>
          <a:noFill/>
          <a:ln w="57150" cmpd="thickThin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4" name="AutoShape 103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70E60F-F717-9D96-346C-C783C3E13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24600"/>
            <a:ext cx="381000" cy="381000"/>
          </a:xfrm>
          <a:prstGeom prst="actionButtonHome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5">
            <a:extLst>
              <a:ext uri="{FF2B5EF4-FFF2-40B4-BE49-F238E27FC236}">
                <a16:creationId xmlns:a16="http://schemas.microsoft.com/office/drawing/2014/main" id="{003BD23A-F555-934C-EB89-2878DC7E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B3497339-16F4-6D0A-C932-411499D90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223962"/>
          </a:xfrm>
        </p:spPr>
        <p:txBody>
          <a:bodyPr/>
          <a:lstStyle/>
          <a:p>
            <a:r>
              <a:rPr lang="he-IL" altLang="he-IL"/>
              <a:t>נזק פיזי מבני אדם, </a:t>
            </a:r>
            <a:r>
              <a:rPr lang="he-IL" altLang="he-IL" sz="3200"/>
              <a:t>חיות המחמד והלא מחמד</a:t>
            </a:r>
            <a:endParaRPr lang="en-US" altLang="he-IL" sz="3200"/>
          </a:p>
        </p:txBody>
      </p:sp>
      <p:pic>
        <p:nvPicPr>
          <p:cNvPr id="58377" name="Picture 9">
            <a:extLst>
              <a:ext uri="{FF2B5EF4-FFF2-40B4-BE49-F238E27FC236}">
                <a16:creationId xmlns:a16="http://schemas.microsoft.com/office/drawing/2014/main" id="{352F0CEC-9DC6-338C-0112-DDE5FDA1972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4244975" cy="4392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8" name="Picture 10">
            <a:extLst>
              <a:ext uri="{FF2B5EF4-FFF2-40B4-BE49-F238E27FC236}">
                <a16:creationId xmlns:a16="http://schemas.microsoft.com/office/drawing/2014/main" id="{F6F18EF5-619B-23EA-F0F4-56730572810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00213"/>
            <a:ext cx="4171950" cy="4392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9" name="AutoShape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3D50C91-A16E-69BB-BD00-15AB9E753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324600"/>
            <a:ext cx="457200" cy="381000"/>
          </a:xfrm>
          <a:prstGeom prst="actionButtonHome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83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83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5">
            <a:extLst>
              <a:ext uri="{FF2B5EF4-FFF2-40B4-BE49-F238E27FC236}">
                <a16:creationId xmlns:a16="http://schemas.microsoft.com/office/drawing/2014/main" id="{BC2613C9-2FF5-BB0C-6448-23258DAF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9798370-65B4-929E-C28E-584465510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07375" cy="2232025"/>
          </a:xfrm>
        </p:spPr>
        <p:txBody>
          <a:bodyPr/>
          <a:lstStyle/>
          <a:p>
            <a:r>
              <a:rPr lang="he-IL" altLang="he-IL" b="1"/>
              <a:t>מפני "עצמה"</a:t>
            </a:r>
            <a:r>
              <a:rPr lang="he-IL" altLang="he-IL"/>
              <a:t> -  </a:t>
            </a:r>
            <a:r>
              <a:rPr lang="he-IL" altLang="he-IL" sz="3600"/>
              <a:t>מהנזקים שמסגור רגיל עושה: מעביר חומציות מהעץ ומהנייר הרגיל ליצירה, דבקים חודרנים, מגע וקירבה  לזכוכית</a:t>
            </a:r>
            <a:r>
              <a:rPr lang="he-IL" altLang="he-IL"/>
              <a:t>.</a:t>
            </a:r>
            <a:endParaRPr lang="en-US" altLang="he-IL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3729EB43-86A6-D1C2-FD46-A08C142918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924175"/>
            <a:ext cx="3598863" cy="2881313"/>
          </a:xfrm>
        </p:spPr>
        <p:txBody>
          <a:bodyPr/>
          <a:lstStyle/>
          <a:p>
            <a:endParaRPr lang="he-IL" altLang="he-IL" sz="2800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A967E0C6-8D31-81B5-797E-66DA7A0870C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924175"/>
            <a:ext cx="3522662" cy="2881313"/>
          </a:xfrm>
        </p:spPr>
        <p:txBody>
          <a:bodyPr/>
          <a:lstStyle/>
          <a:p>
            <a:endParaRPr lang="he-IL" altLang="he-IL" sz="2800"/>
          </a:p>
        </p:txBody>
      </p:sp>
      <p:pic>
        <p:nvPicPr>
          <p:cNvPr id="35850" name="Picture 10">
            <a:extLst>
              <a:ext uri="{FF2B5EF4-FFF2-40B4-BE49-F238E27FC236}">
                <a16:creationId xmlns:a16="http://schemas.microsoft.com/office/drawing/2014/main" id="{FAC04409-28F6-8089-DCE7-B57502986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1300"/>
            <a:ext cx="4176712" cy="3354388"/>
          </a:xfrm>
          <a:prstGeom prst="rect">
            <a:avLst/>
          </a:prstGeom>
          <a:solidFill>
            <a:srgbClr val="008080"/>
          </a:solidFill>
          <a:ln w="57150" cmpd="thinThick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5851" name="Picture 11">
            <a:extLst>
              <a:ext uri="{FF2B5EF4-FFF2-40B4-BE49-F238E27FC236}">
                <a16:creationId xmlns:a16="http://schemas.microsoft.com/office/drawing/2014/main" id="{DDB9A912-861C-8EBD-33E4-04D2F16CC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4356100" cy="3367088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2" name="AutoShap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7423587-57DC-51AE-775B-A898E9664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324600"/>
            <a:ext cx="457200" cy="381000"/>
          </a:xfrm>
          <a:prstGeom prst="actionButtonHome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50000">
              <a:srgbClr val="FFFF99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2">
            <a:extLst>
              <a:ext uri="{FF2B5EF4-FFF2-40B4-BE49-F238E27FC236}">
                <a16:creationId xmlns:a16="http://schemas.microsoft.com/office/drawing/2014/main" id="{64B5012A-B2B4-8FEB-F442-F52849C9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62466" name="AutoShape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845DA28-D984-C03A-214E-6906DEB86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52700"/>
            <a:ext cx="2133600" cy="1752600"/>
          </a:xfrm>
          <a:prstGeom prst="actionButtonHome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0A24CCF-6802-CFBB-82B2-DEC3488FF4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he-IL"/>
              <a:t>HOME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4">
            <a:extLst>
              <a:ext uri="{FF2B5EF4-FFF2-40B4-BE49-F238E27FC236}">
                <a16:creationId xmlns:a16="http://schemas.microsoft.com/office/drawing/2014/main" id="{CE2B05A0-6F39-A8EC-AEBF-72CA8FEC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1C7FA56-EE54-5C83-A3CF-42260932A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32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BAEDDBB0-A7D4-2B3C-4129-E1B65E911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609600"/>
          </a:xfrm>
        </p:spPr>
        <p:txBody>
          <a:bodyPr/>
          <a:lstStyle/>
          <a:p>
            <a:pPr rtl="1">
              <a:lnSpc>
                <a:spcPct val="90000"/>
              </a:lnSpc>
            </a:pPr>
            <a:r>
              <a:rPr lang="he-IL" altLang="he-IL" b="1"/>
              <a:t>להגן מפני מה </a:t>
            </a:r>
            <a:r>
              <a:rPr lang="en-US" altLang="he-IL" b="1"/>
              <a:t> ?</a:t>
            </a:r>
            <a:br>
              <a:rPr lang="en-US" altLang="he-IL" b="1"/>
            </a:br>
            <a:endParaRPr lang="en-US" altLang="he-IL" b="1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AE820DD-B54A-F975-AD8E-134E17534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533400"/>
            <a:ext cx="7696200" cy="5791200"/>
          </a:xfrm>
        </p:spPr>
        <p:txBody>
          <a:bodyPr/>
          <a:lstStyle/>
          <a:p>
            <a:pPr algn="r" rtl="1">
              <a:lnSpc>
                <a:spcPct val="110000"/>
              </a:lnSpc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he-IL" altLang="he-IL" sz="2800"/>
              <a:t>לחות ורטיבות </a:t>
            </a:r>
          </a:p>
          <a:p>
            <a:pPr algn="r" rtl="1">
              <a:lnSpc>
                <a:spcPct val="110000"/>
              </a:lnSpc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he-IL" altLang="he-IL" sz="2800"/>
              <a:t>זיהום אוויר (דו תחמוצת גופרתית, תרכובות חנקתיות, פיח...)</a:t>
            </a:r>
          </a:p>
          <a:p>
            <a:pPr algn="r" rtl="1">
              <a:lnSpc>
                <a:spcPct val="110000"/>
              </a:lnSpc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he-IL" altLang="he-IL" sz="2800"/>
              <a:t>חרקים – דג הכסף, כנימת הספר וכל מפרישי הפרשה למיניהם.</a:t>
            </a:r>
          </a:p>
          <a:p>
            <a:pPr algn="r" rtl="1">
              <a:lnSpc>
                <a:spcPct val="110000"/>
              </a:lnSpc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he-IL" altLang="he-IL" sz="2800"/>
              <a:t>קרינה מסוכנת – בעיקר </a:t>
            </a:r>
            <a:r>
              <a:rPr lang="en-US" altLang="he-IL" sz="2800"/>
              <a:t>UV</a:t>
            </a:r>
            <a:r>
              <a:rPr lang="he-IL" altLang="he-IL" sz="2800"/>
              <a:t>, אל גם בתחום הנראה!</a:t>
            </a:r>
          </a:p>
          <a:p>
            <a:pPr algn="r" rtl="1">
              <a:lnSpc>
                <a:spcPct val="110000"/>
              </a:lnSpc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en-US" altLang="he-IL" sz="2800"/>
              <a:t>Fluctuation</a:t>
            </a:r>
            <a:r>
              <a:rPr lang="he-IL" altLang="he-IL" sz="2800"/>
              <a:t> של טמפ' ולחות.</a:t>
            </a:r>
          </a:p>
          <a:p>
            <a:pPr algn="r" rtl="1">
              <a:lnSpc>
                <a:spcPct val="110000"/>
              </a:lnSpc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he-IL" altLang="he-IL" sz="2800"/>
              <a:t>נזק פיזי מבני אדם, חיות המחמד והלא מחמד.</a:t>
            </a:r>
          </a:p>
          <a:p>
            <a:pPr algn="r" rtl="1">
              <a:lnSpc>
                <a:spcPct val="110000"/>
              </a:lnSpc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he-IL" altLang="he-IL" sz="2800"/>
              <a:t>מפני "עצמה" -  מהנזקים שמסגור רגיל עושה: מעביר חומציות מהעץ ומהנייר הרגיל ליצירה, דבקים חודרנים, המגע וקירבה  לזכוכית.</a:t>
            </a:r>
          </a:p>
          <a:p>
            <a:pPr algn="r" rtl="1">
              <a:lnSpc>
                <a:spcPct val="110000"/>
              </a:lnSpc>
              <a:buClr>
                <a:srgbClr val="9933FF"/>
              </a:buClr>
              <a:buFont typeface="Wingdings" panose="05000000000000000000" pitchFamily="2" charset="2"/>
              <a:buChar char="ü"/>
            </a:pPr>
            <a:endParaRPr lang="en-US" altLang="he-IL" sz="2800"/>
          </a:p>
        </p:txBody>
      </p:sp>
      <p:sp>
        <p:nvSpPr>
          <p:cNvPr id="4101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2157B55-D9CA-E448-743A-44FEC2C6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9600"/>
            <a:ext cx="496888" cy="465138"/>
          </a:xfrm>
          <a:prstGeom prst="actionButtonInformation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he-IL" altLang="he-IL" sz="2400">
              <a:solidFill>
                <a:srgbClr val="990000"/>
              </a:solidFill>
            </a:endParaRPr>
          </a:p>
        </p:txBody>
      </p:sp>
      <p:sp>
        <p:nvSpPr>
          <p:cNvPr id="4104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29F532B-A749-BEEC-E936-D216F8114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667000"/>
            <a:ext cx="506413" cy="504825"/>
          </a:xfrm>
          <a:prstGeom prst="actionButtonInformat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he-IL" altLang="he-IL" sz="2400">
              <a:solidFill>
                <a:srgbClr val="990000"/>
              </a:solidFill>
            </a:endParaRPr>
          </a:p>
        </p:txBody>
      </p:sp>
      <p:sp>
        <p:nvSpPr>
          <p:cNvPr id="4110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6369C04-4C80-9429-8028-661135062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676400"/>
            <a:ext cx="506413" cy="504825"/>
          </a:xfrm>
          <a:prstGeom prst="actionButtonInformation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he-IL" altLang="he-IL" sz="2400">
              <a:solidFill>
                <a:srgbClr val="990000"/>
              </a:solidFill>
            </a:endParaRPr>
          </a:p>
        </p:txBody>
      </p:sp>
      <p:sp>
        <p:nvSpPr>
          <p:cNvPr id="4111" name="AutoShap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5A806B3-D4C5-BC53-A455-11F1CFE80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6588"/>
            <a:ext cx="506413" cy="504825"/>
          </a:xfrm>
          <a:prstGeom prst="actionButtonInformat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he-IL" altLang="he-IL" sz="2400">
              <a:solidFill>
                <a:srgbClr val="990000"/>
              </a:solidFill>
            </a:endParaRPr>
          </a:p>
        </p:txBody>
      </p:sp>
      <p:sp>
        <p:nvSpPr>
          <p:cNvPr id="4112" name="AutoShape 1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940A581-8933-508C-A32E-7342E06AF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267200"/>
            <a:ext cx="506413" cy="504825"/>
          </a:xfrm>
          <a:prstGeom prst="actionButtonInformation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he-IL" altLang="he-IL" sz="2400">
              <a:solidFill>
                <a:srgbClr val="990000"/>
              </a:solidFill>
            </a:endParaRPr>
          </a:p>
        </p:txBody>
      </p:sp>
      <p:sp>
        <p:nvSpPr>
          <p:cNvPr id="4113" name="AutoShape 1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F8900E7-F7B7-C97D-25B9-8EFFA334F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430213" cy="457200"/>
          </a:xfrm>
          <a:prstGeom prst="actionButtonInformation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he-IL" altLang="he-IL" sz="2400">
              <a:solidFill>
                <a:srgbClr val="990000"/>
              </a:solidFill>
            </a:endParaRPr>
          </a:p>
        </p:txBody>
      </p:sp>
      <p:sp>
        <p:nvSpPr>
          <p:cNvPr id="4115" name="AutoShape 1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AC5876C-F1CF-8292-4BFD-04EE21E35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733800"/>
            <a:ext cx="506412" cy="504825"/>
          </a:xfrm>
          <a:prstGeom prst="actionButtonInformation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he-IL" altLang="he-IL" sz="240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4">
            <a:extLst>
              <a:ext uri="{FF2B5EF4-FFF2-40B4-BE49-F238E27FC236}">
                <a16:creationId xmlns:a16="http://schemas.microsoft.com/office/drawing/2014/main" id="{B8A96F67-BA99-B1E3-121E-077B84DB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6490AA30-81A2-F73B-2D47-6982C626C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239000" cy="990600"/>
          </a:xfrm>
          <a:noFill/>
          <a:ln w="76200" cmpd="tri">
            <a:solidFill>
              <a:srgbClr val="9933FF"/>
            </a:solidFill>
            <a:miter lim="800000"/>
            <a:headEnd/>
            <a:tailEnd/>
          </a:ln>
        </p:spPr>
        <p:txBody>
          <a:bodyPr/>
          <a:lstStyle/>
          <a:p>
            <a:pPr rtl="1"/>
            <a:r>
              <a:rPr lang="he-IL" altLang="he-IL" sz="5400"/>
              <a:t>מה </a:t>
            </a:r>
            <a:r>
              <a:rPr lang="he-IL" altLang="he-IL" sz="5400" b="1">
                <a:solidFill>
                  <a:srgbClr val="9933FF"/>
                </a:solidFill>
              </a:rPr>
              <a:t>כדאי</a:t>
            </a:r>
            <a:r>
              <a:rPr lang="he-IL" altLang="he-IL" sz="5400"/>
              <a:t> למסגר נכון ?</a:t>
            </a:r>
            <a:endParaRPr lang="en-US" altLang="he-IL" sz="54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F5B2065-2254-D00D-21E3-642647898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895600"/>
          </a:xfrm>
          <a:ln w="57150" cmpd="thinThick">
            <a:solidFill>
              <a:srgbClr val="9933FF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r>
              <a:rPr lang="he-IL" altLang="he-IL"/>
              <a:t>יצירות מקוריות בכל הטכניקות</a:t>
            </a:r>
          </a:p>
          <a:p>
            <a:pPr algn="r" rtl="1"/>
            <a:r>
              <a:rPr lang="he-IL" altLang="he-IL"/>
              <a:t>יצירות גרפיות מקוריות</a:t>
            </a:r>
          </a:p>
          <a:p>
            <a:pPr algn="r" rtl="1"/>
            <a:r>
              <a:rPr lang="he-IL" altLang="he-IL"/>
              <a:t>צילומים ומסמכים בעלי ערך משפחתי או היסטורי.</a:t>
            </a:r>
          </a:p>
          <a:p>
            <a:pPr algn="r" rtl="1"/>
            <a:r>
              <a:rPr lang="he-IL" altLang="he-IL"/>
              <a:t>כל פריט בעל ערך סנטימנטאלי או כספי או צפוי שיהיה כזה.</a:t>
            </a:r>
          </a:p>
        </p:txBody>
      </p:sp>
      <p:sp>
        <p:nvSpPr>
          <p:cNvPr id="5124" name="WordArt 4">
            <a:extLst>
              <a:ext uri="{FF2B5EF4-FFF2-40B4-BE49-F238E27FC236}">
                <a16:creationId xmlns:a16="http://schemas.microsoft.com/office/drawing/2014/main" id="{095CDBB3-E9C3-89F0-82E9-6585979650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5257800"/>
            <a:ext cx="2819400" cy="1050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Humanst521 Cn BT"/>
              </a:rPr>
              <a:t>If it's worth framing</a:t>
            </a:r>
          </a:p>
          <a:p>
            <a:pPr algn="ctr">
              <a:buFontTx/>
              <a:buNone/>
            </a:pPr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Humanst521 Cn BT"/>
              </a:rPr>
              <a:t>Frame it to last!</a:t>
            </a:r>
            <a:endParaRPr lang="he-IL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  <a:latin typeface="Humanst521 Cn BT"/>
            </a:endParaRPr>
          </a:p>
        </p:txBody>
      </p:sp>
      <p:sp>
        <p:nvSpPr>
          <p:cNvPr id="5125" name="WordArt 5">
            <a:extLst>
              <a:ext uri="{FF2B5EF4-FFF2-40B4-BE49-F238E27FC236}">
                <a16:creationId xmlns:a16="http://schemas.microsoft.com/office/drawing/2014/main" id="{14AC1CED-384D-A79D-A4A5-683A066588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5334000"/>
            <a:ext cx="3252788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buFontTx/>
              <a:buNone/>
            </a:pPr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Impact" panose="020B0806030902050204" pitchFamily="34" charset="0"/>
              </a:rPr>
              <a:t>ראוי למסגור ?</a:t>
            </a:r>
          </a:p>
          <a:p>
            <a:pPr algn="ctr" rtl="1">
              <a:buFontTx/>
              <a:buNone/>
            </a:pPr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Impact" panose="020B0806030902050204" pitchFamily="34" charset="0"/>
              </a:rPr>
              <a:t>אז שיהיה מסגור ראוי!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4">
            <a:extLst>
              <a:ext uri="{FF2B5EF4-FFF2-40B4-BE49-F238E27FC236}">
                <a16:creationId xmlns:a16="http://schemas.microsoft.com/office/drawing/2014/main" id="{61C4530A-F7E4-2EF6-A79F-1101C2A7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17DF9624-B260-FDF6-8137-A68F4A07F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altLang="he-IL"/>
              <a:t>עשרת</a:t>
            </a:r>
            <a:r>
              <a:rPr lang="en-US" altLang="he-IL"/>
              <a:t> </a:t>
            </a:r>
            <a:r>
              <a:rPr lang="he-IL" altLang="he-IL"/>
              <a:t>הדיברות למסגור נכון</a:t>
            </a:r>
            <a:r>
              <a:rPr lang="en-US" altLang="he-IL"/>
              <a:t> </a:t>
            </a:r>
          </a:p>
        </p:txBody>
      </p:sp>
      <p:sp>
        <p:nvSpPr>
          <p:cNvPr id="6148" name="WordArt 4">
            <a:extLst>
              <a:ext uri="{FF2B5EF4-FFF2-40B4-BE49-F238E27FC236}">
                <a16:creationId xmlns:a16="http://schemas.microsoft.com/office/drawing/2014/main" id="{46529D7A-8477-5FE8-B6D8-930F74F70D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0013" y="1524000"/>
            <a:ext cx="3863975" cy="3508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1">
              <a:buFontTx/>
              <a:buNone/>
            </a:pPr>
            <a:r>
              <a:rPr lang="he-IL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(השולחן הערוך למסגור נכון של רבי מיכאל קארו)</a:t>
            </a: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id="{DE8046AB-8A49-E0F5-7BAB-63F5BD7AA5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2775" y="3279775"/>
            <a:ext cx="30003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6153" name="Picture 9">
            <a:extLst>
              <a:ext uri="{FF2B5EF4-FFF2-40B4-BE49-F238E27FC236}">
                <a16:creationId xmlns:a16="http://schemas.microsoft.com/office/drawing/2014/main" id="{3E1570D8-5E23-9303-DFE8-0A5A2CF55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667000"/>
            <a:ext cx="4049713" cy="3032125"/>
          </a:xfrm>
          <a:prstGeom prst="rect">
            <a:avLst/>
          </a:prstGeom>
          <a:noFill/>
          <a:ln w="38100" cmpd="dbl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CCFF"/>
            </a:gs>
            <a:gs pos="50000">
              <a:schemeClr val="bg1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2">
            <a:extLst>
              <a:ext uri="{FF2B5EF4-FFF2-40B4-BE49-F238E27FC236}">
                <a16:creationId xmlns:a16="http://schemas.microsoft.com/office/drawing/2014/main" id="{90743A01-C3C1-A5FC-291E-DD59F01F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A2B34B5-D076-B837-B89E-89A398FCB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04800"/>
            <a:ext cx="8153400" cy="2133600"/>
          </a:xfrm>
          <a:prstGeom prst="rect">
            <a:avLst/>
          </a:prstGeom>
          <a:noFill/>
          <a:ln w="9525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90600" indent="-5334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752600" indent="-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09800" indent="-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667000" indent="-3810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124200" indent="-3810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581400" indent="-3810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038600" indent="-3810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rtl="1">
              <a:spcBef>
                <a:spcPct val="20000"/>
              </a:spcBef>
              <a:buFontTx/>
              <a:buNone/>
            </a:pPr>
            <a:r>
              <a:rPr lang="he-IL" altLang="he-IL" sz="4000"/>
              <a:t>המבנה של מכלול המסגרת צריך להיות מותאם לטכניקה והחומרים של היצירה, ע"פ הרכיב הרגיש ביותר שבה. </a:t>
            </a:r>
            <a:endParaRPr lang="en-US" altLang="he-IL" sz="400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0800DD63-326C-9E5B-E338-69E56CB4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657600"/>
            <a:ext cx="3581400" cy="2536825"/>
          </a:xfrm>
          <a:prstGeom prst="rect">
            <a:avLst/>
          </a:prstGeom>
          <a:noFill/>
          <a:ln w="57150" cmpd="thinThick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WordArt 5">
            <a:extLst>
              <a:ext uri="{FF2B5EF4-FFF2-40B4-BE49-F238E27FC236}">
                <a16:creationId xmlns:a16="http://schemas.microsoft.com/office/drawing/2014/main" id="{BE89EFE7-56CA-89FF-7830-074C7EC92A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28775" y="2743200"/>
            <a:ext cx="5884863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buFontTx/>
              <a:buNone/>
            </a:pPr>
            <a:r>
              <a:rPr lang="he-IL" sz="3600" b="1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 panose="020B0A04020102020204" pitchFamily="34" charset="0"/>
              </a:rPr>
              <a:t>חוזק השרשרת </a:t>
            </a:r>
          </a:p>
          <a:p>
            <a:pPr algn="ctr" rtl="1">
              <a:buFontTx/>
              <a:buNone/>
            </a:pPr>
            <a:r>
              <a:rPr lang="he-IL" sz="3600" b="1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 panose="020B0A04020102020204" pitchFamily="34" charset="0"/>
              </a:rPr>
              <a:t>נקבע לפי החוליה החלשה ביותר!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AC8487E3-51DC-2C7C-909B-528DF30B70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257800"/>
            <a:ext cx="914400" cy="1143000"/>
          </a:xfrm>
        </p:spPr>
        <p:txBody>
          <a:bodyPr/>
          <a:lstStyle/>
          <a:p>
            <a:r>
              <a:rPr lang="he-IL" altLang="he-IL"/>
              <a:t>1</a:t>
            </a:r>
            <a:endParaRPr lang="en-US" alt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50000">
              <a:srgbClr val="CCCCFF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2">
            <a:extLst>
              <a:ext uri="{FF2B5EF4-FFF2-40B4-BE49-F238E27FC236}">
                <a16:creationId xmlns:a16="http://schemas.microsoft.com/office/drawing/2014/main" id="{8F6A81A7-DBD6-8395-2F0F-818F3BFA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BC0606CB-D94B-E6B4-37E1-7C45945EAC5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181600"/>
            <a:ext cx="1066800" cy="1143000"/>
          </a:xfrm>
        </p:spPr>
        <p:txBody>
          <a:bodyPr/>
          <a:lstStyle/>
          <a:p>
            <a:r>
              <a:rPr lang="he-IL" altLang="he-IL"/>
              <a:t>2</a:t>
            </a:r>
            <a:endParaRPr lang="en-US" altLang="he-IL"/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B1EC07C2-0751-9BA1-ACFA-2C43737F4B8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he-IL"/>
              <a:t> 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86BC276B-4CDC-082B-15B2-DD7BCDFD1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81000"/>
            <a:ext cx="3733800" cy="4535488"/>
          </a:xfrm>
          <a:prstGeom prst="rect">
            <a:avLst/>
          </a:prstGeom>
          <a:noFill/>
          <a:ln w="9525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he-IL" altLang="he-IL"/>
              <a:t>כל החומרים שבאים במגע עם היצירה חייבים להיות ב- </a:t>
            </a:r>
            <a:r>
              <a:rPr lang="en-US" altLang="he-IL"/>
              <a:t>PH</a:t>
            </a:r>
            <a:r>
              <a:rPr lang="he-IL" altLang="he-IL"/>
              <a:t>   8.5 – 7.5</a:t>
            </a:r>
            <a:r>
              <a:rPr lang="en-US" altLang="he-IL"/>
              <a:t> </a:t>
            </a:r>
            <a:endParaRPr lang="he-IL" altLang="he-IL"/>
          </a:p>
          <a:p>
            <a:pPr algn="r" rtl="1" eaLnBrk="0" hangingPunc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he-IL" altLang="he-IL"/>
              <a:t>       ועם מילוי של 3-5% קלציום-קרבונט, המנטרל חומרים מזיקים</a:t>
            </a:r>
            <a:r>
              <a:rPr lang="en-US" altLang="he-IL"/>
              <a:t>. </a:t>
            </a:r>
            <a:endParaRPr lang="he-IL" altLang="he-IL"/>
          </a:p>
          <a:p>
            <a:pPr algn="r" rtl="1" eaLnBrk="0" hangingPunct="0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he-IL"/>
          </a:p>
        </p:txBody>
      </p:sp>
      <p:pic>
        <p:nvPicPr>
          <p:cNvPr id="8205" name="Picture 13">
            <a:extLst>
              <a:ext uri="{FF2B5EF4-FFF2-40B4-BE49-F238E27FC236}">
                <a16:creationId xmlns:a16="http://schemas.microsoft.com/office/drawing/2014/main" id="{ABE4081F-9765-1F7C-2913-7F996C13D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571875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5">
            <a:extLst>
              <a:ext uri="{FF2B5EF4-FFF2-40B4-BE49-F238E27FC236}">
                <a16:creationId xmlns:a16="http://schemas.microsoft.com/office/drawing/2014/main" id="{C9BAFB11-7240-0D92-4C8E-D2E02CDA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EDB4E802-7BAD-5EEE-D85D-D8F7F008E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99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e-IL" altLang="he-IL" sz="4400">
                <a:solidFill>
                  <a:schemeClr val="tx2"/>
                </a:solidFill>
              </a:rPr>
              <a:t>3</a:t>
            </a:r>
            <a:endParaRPr lang="en-US" altLang="he-IL" sz="4400">
              <a:solidFill>
                <a:schemeClr val="tx2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C9BFC99-F7B0-3EEB-64EB-1BF50993C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>
                <a:solidFill>
                  <a:schemeClr val="bg1"/>
                </a:solidFill>
              </a:rPr>
              <a:t>3</a:t>
            </a:r>
            <a:endParaRPr lang="en-US" altLang="he-IL">
              <a:solidFill>
                <a:schemeClr val="bg1"/>
              </a:solidFill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3F29735A-CAA0-7FAD-84B6-E01EF5C12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8913"/>
            <a:ext cx="5638800" cy="1368425"/>
          </a:xfrm>
          <a:prstGeom prst="rect">
            <a:avLst/>
          </a:prstGeom>
          <a:solidFill>
            <a:srgbClr val="CCCCFF">
              <a:alpha val="50000"/>
            </a:srgbClr>
          </a:solidFill>
          <a:ln w="57150" cmpd="thinThick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buFontTx/>
              <a:buNone/>
            </a:pPr>
            <a:r>
              <a:rPr lang="he-IL" altLang="he-IL" sz="4000"/>
              <a:t>יש להרחיק את היצירה מהזיגוג    </a:t>
            </a:r>
            <a:r>
              <a:rPr lang="he-IL" altLang="he-IL" sz="2800" b="1"/>
              <a:t>לפחות</a:t>
            </a:r>
            <a:r>
              <a:rPr lang="he-IL" altLang="he-IL" sz="2800"/>
              <a:t> 5-6 מ"מ בנקודה הגבוהה ביותר</a:t>
            </a:r>
            <a:r>
              <a:rPr lang="en-US" altLang="he-IL" sz="4000"/>
              <a:t> </a:t>
            </a:r>
          </a:p>
        </p:txBody>
      </p:sp>
      <p:pic>
        <p:nvPicPr>
          <p:cNvPr id="9225" name="Picture 9">
            <a:extLst>
              <a:ext uri="{FF2B5EF4-FFF2-40B4-BE49-F238E27FC236}">
                <a16:creationId xmlns:a16="http://schemas.microsoft.com/office/drawing/2014/main" id="{0C149925-76D0-518D-027F-41312E74046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89138"/>
            <a:ext cx="4608512" cy="3665537"/>
          </a:xfr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06D66B73-5D33-E2D4-11DA-996FF225ADF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708275"/>
            <a:ext cx="4745038" cy="3417888"/>
          </a:xfr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2">
            <a:extLst>
              <a:ext uri="{FF2B5EF4-FFF2-40B4-BE49-F238E27FC236}">
                <a16:creationId xmlns:a16="http://schemas.microsoft.com/office/drawing/2014/main" id="{63E6599C-3BAA-FC85-5B7F-5634CCB1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altLang="he-IL"/>
              <a:t>כל הזכויות שמורות לקארו אמנויות</a:t>
            </a:r>
            <a:endParaRPr lang="en-US" altLang="he-IL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EC9093F2-B740-A5C3-42B9-B555534F3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99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he-IL" altLang="he-IL" sz="4400">
              <a:solidFill>
                <a:schemeClr val="tx2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5D4BF7A-0858-8639-1B8C-05C711BBD6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791200"/>
            <a:ext cx="533400" cy="609600"/>
          </a:xfrm>
        </p:spPr>
        <p:txBody>
          <a:bodyPr/>
          <a:lstStyle/>
          <a:p>
            <a:r>
              <a:rPr lang="he-IL" altLang="he-IL">
                <a:solidFill>
                  <a:schemeClr val="bg1"/>
                </a:solidFill>
              </a:rPr>
              <a:t>4</a:t>
            </a:r>
            <a:endParaRPr lang="en-US" altLang="he-IL">
              <a:solidFill>
                <a:schemeClr val="bg1"/>
              </a:solidFill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5BE60F92-EFE4-160F-3525-2AD5D22A6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33600"/>
            <a:ext cx="6934200" cy="3956050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 sz="3600"/>
              <a:t>יש ליצור "מיקרו-אקלים" מבוקר, בו הלחות היחסית נמוכה  (55% - 45). 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 sz="3600"/>
              <a:t>הדבר חשוב במיוחד ליצירות בבתים שאין להם בקרת אקלים (כמו שיש במוזיאונים ) -המסגרת צריכה להיות גם </a:t>
            </a:r>
            <a:r>
              <a:rPr lang="he-IL" altLang="he-IL" sz="3600" u="sng"/>
              <a:t>הרמטית</a:t>
            </a:r>
            <a:r>
              <a:rPr lang="he-IL" altLang="he-IL" sz="3600"/>
              <a:t>!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he-IL" sz="3600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C231A52A-DF32-E838-FEB6-5FCDB2A90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620838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he-I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he-I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728</Words>
  <Application>Microsoft Office PowerPoint</Application>
  <PresentationFormat>‫הצגה על המסך (4:3)</PresentationFormat>
  <Paragraphs>101</Paragraphs>
  <Slides>25</Slides>
  <Notes>2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29" baseType="lpstr">
      <vt:lpstr>Times New Roman</vt:lpstr>
      <vt:lpstr>Wingdings</vt:lpstr>
      <vt:lpstr>Default Design</vt:lpstr>
      <vt:lpstr>Microsoft Photo Editor 3.0 Photo</vt:lpstr>
      <vt:lpstr>Conservation  Framing  מסגור משמר </vt:lpstr>
      <vt:lpstr>מהם התפקידים של המסגרת  ? </vt:lpstr>
      <vt:lpstr>להגן מפני מה  ? </vt:lpstr>
      <vt:lpstr>מה כדאי למסגר נכון ?</vt:lpstr>
      <vt:lpstr>עשרת הדיברות למסגור נכון 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מצגת של PowerPoint‏</vt:lpstr>
      <vt:lpstr>מצגת של PowerPoint‏</vt:lpstr>
      <vt:lpstr>נזקי לחות ורטיבות</vt:lpstr>
      <vt:lpstr>זיהום אוויר (דו תחמוצת גופרתית, תרכובות חנקתיות, פיח...) </vt:lpstr>
      <vt:lpstr>חרקים – דג הכסף, כנימת הספר וכל מפרישי הפרשה למיניהם. </vt:lpstr>
      <vt:lpstr>קרינה מסוכנת – בעיקר בתחום  UVה-</vt:lpstr>
      <vt:lpstr>שינויים מהירים של טמפ' ולחות. Flactuation</vt:lpstr>
      <vt:lpstr>נזק פיזי מבני אדם, חיות המחמד והלא מחמד</vt:lpstr>
      <vt:lpstr>מפני "עצמה" -  מהנזקים שמסגור רגיל עושה: מעביר חומציות מהעץ ומהנייר הרגיל ליצירה, דבקים חודרנים, מגע וקירבה  לזכוכית.</vt:lpstr>
      <vt:lpstr>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 Framing  מסגור משמר</dc:title>
  <dc:creator>IG</dc:creator>
  <cp:lastModifiedBy>Michael Karo</cp:lastModifiedBy>
  <cp:revision>90</cp:revision>
  <dcterms:created xsi:type="dcterms:W3CDTF">2005-03-14T15:28:57Z</dcterms:created>
  <dcterms:modified xsi:type="dcterms:W3CDTF">2025-05-25T11:08:13Z</dcterms:modified>
</cp:coreProperties>
</file>